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485" r:id="rId3"/>
    <p:sldId id="297" r:id="rId4"/>
    <p:sldId id="470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7556500" cy="10693400"/>
  <p:notesSz cx="7556500" cy="10693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6"/>
  </p:normalViewPr>
  <p:slideViewPr>
    <p:cSldViewPr>
      <p:cViewPr varScale="1">
        <p:scale>
          <a:sx n="40" d="100"/>
          <a:sy n="40" d="100"/>
        </p:scale>
        <p:origin x="2236" y="4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8142" y="427736"/>
            <a:ext cx="6806565" cy="1710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2" y="2459482"/>
            <a:ext cx="6806565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://1.pg/" TargetMode="Externa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77314" y="2409799"/>
            <a:ext cx="3806190" cy="1002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52900"/>
              </a:lnSpc>
              <a:spcBef>
                <a:spcPts val="95"/>
              </a:spcBef>
            </a:pPr>
            <a:r>
              <a:rPr sz="1400" b="1" dirty="0">
                <a:solidFill>
                  <a:srgbClr val="952399"/>
                </a:solidFill>
                <a:latin typeface="Calibri"/>
                <a:cs typeface="Calibri"/>
              </a:rPr>
              <a:t>CASE</a:t>
            </a:r>
            <a:r>
              <a:rPr sz="1400" b="1" spc="-15" dirty="0">
                <a:solidFill>
                  <a:srgbClr val="952399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952399"/>
                </a:solidFill>
                <a:latin typeface="Calibri"/>
                <a:cs typeface="Calibri"/>
              </a:rPr>
              <a:t>DISCUSSIONS-</a:t>
            </a:r>
            <a:r>
              <a:rPr sz="1400" b="1" dirty="0">
                <a:solidFill>
                  <a:srgbClr val="952399"/>
                </a:solidFill>
                <a:latin typeface="Calibri"/>
                <a:cs typeface="Calibri"/>
              </a:rPr>
              <a:t>SIG</a:t>
            </a:r>
            <a:r>
              <a:rPr sz="1400" b="1" spc="-5" dirty="0">
                <a:solidFill>
                  <a:srgbClr val="952399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952399"/>
                </a:solidFill>
                <a:latin typeface="Calibri"/>
                <a:cs typeface="Calibri"/>
              </a:rPr>
              <a:t>Female</a:t>
            </a:r>
            <a:r>
              <a:rPr sz="1400" b="1" spc="-10" dirty="0">
                <a:solidFill>
                  <a:srgbClr val="952399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952399"/>
                </a:solidFill>
                <a:latin typeface="Calibri"/>
                <a:cs typeface="Calibri"/>
              </a:rPr>
              <a:t>Genital </a:t>
            </a:r>
            <a:r>
              <a:rPr sz="1400" b="1" spc="-10" dirty="0">
                <a:solidFill>
                  <a:srgbClr val="952399"/>
                </a:solidFill>
                <a:latin typeface="Calibri"/>
                <a:cs typeface="Calibri"/>
              </a:rPr>
              <a:t>Dermatoses </a:t>
            </a:r>
            <a:r>
              <a:rPr sz="1400" b="1" dirty="0">
                <a:solidFill>
                  <a:srgbClr val="952399"/>
                </a:solidFill>
                <a:latin typeface="Calibri"/>
                <a:cs typeface="Calibri"/>
              </a:rPr>
              <a:t>AUGUST</a:t>
            </a:r>
            <a:r>
              <a:rPr sz="1400" b="1" spc="-15" dirty="0">
                <a:solidFill>
                  <a:srgbClr val="952399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952399"/>
                </a:solidFill>
                <a:latin typeface="Calibri"/>
                <a:cs typeface="Calibri"/>
              </a:rPr>
              <a:t>2022.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880"/>
              </a:spcBef>
            </a:pPr>
            <a:r>
              <a:rPr sz="1400" b="1" dirty="0">
                <a:solidFill>
                  <a:srgbClr val="952399"/>
                </a:solidFill>
                <a:latin typeface="Calibri"/>
                <a:cs typeface="Calibri"/>
              </a:rPr>
              <a:t>Compiled</a:t>
            </a:r>
            <a:r>
              <a:rPr sz="1400" b="1" spc="-20" dirty="0">
                <a:solidFill>
                  <a:srgbClr val="952399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952399"/>
                </a:solidFill>
                <a:latin typeface="Calibri"/>
                <a:cs typeface="Calibri"/>
              </a:rPr>
              <a:t>:</a:t>
            </a:r>
            <a:r>
              <a:rPr sz="1400" b="1" spc="-25" dirty="0">
                <a:solidFill>
                  <a:srgbClr val="952399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952399"/>
                </a:solidFill>
                <a:latin typeface="Calibri"/>
                <a:cs typeface="Calibri"/>
              </a:rPr>
              <a:t>Dr</a:t>
            </a:r>
            <a:r>
              <a:rPr sz="1400" b="1" spc="-20" dirty="0">
                <a:solidFill>
                  <a:srgbClr val="952399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952399"/>
                </a:solidFill>
                <a:latin typeface="Calibri"/>
                <a:cs typeface="Calibri"/>
              </a:rPr>
              <a:t>Athota</a:t>
            </a:r>
            <a:r>
              <a:rPr sz="1400" b="1" spc="-25" dirty="0">
                <a:solidFill>
                  <a:srgbClr val="952399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952399"/>
                </a:solidFill>
                <a:latin typeface="Calibri"/>
                <a:cs typeface="Calibri"/>
              </a:rPr>
              <a:t>Kavitha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6951" y="3845051"/>
            <a:ext cx="4026535" cy="4025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A0CEB8-577A-38E2-6A66-26D67852F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50" y="526994"/>
            <a:ext cx="1624499" cy="16665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F35FD4-DA0C-29F7-693C-FEC3E428A1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623"/>
          <a:stretch/>
        </p:blipFill>
        <p:spPr>
          <a:xfrm>
            <a:off x="5354153" y="513162"/>
            <a:ext cx="1667373" cy="166651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782167"/>
            <a:ext cx="5758180" cy="6154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22300">
              <a:lnSpc>
                <a:spcPct val="152900"/>
              </a:lnSpc>
              <a:spcBef>
                <a:spcPts val="95"/>
              </a:spcBef>
            </a:pPr>
            <a:r>
              <a:rPr sz="1400" b="1" dirty="0">
                <a:latin typeface="Calibri"/>
                <a:cs typeface="Calibri"/>
              </a:rPr>
              <a:t>Dr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Pragya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Nair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,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Professor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,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Pramukhswami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medical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college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,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Gujarat </a:t>
            </a:r>
            <a:r>
              <a:rPr sz="1400" spc="-50" dirty="0">
                <a:latin typeface="Calibri"/>
                <a:cs typeface="Calibri"/>
              </a:rPr>
              <a:t>. </a:t>
            </a:r>
            <a:r>
              <a:rPr sz="1400" dirty="0">
                <a:latin typeface="Calibri"/>
                <a:cs typeface="Calibri"/>
              </a:rPr>
              <a:t>Please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find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case</a:t>
            </a:r>
            <a:r>
              <a:rPr sz="1400" spc="28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further</a:t>
            </a:r>
            <a:r>
              <a:rPr sz="1400" spc="-10" dirty="0">
                <a:latin typeface="Calibri"/>
                <a:cs typeface="Calibri"/>
              </a:rPr>
              <a:t> discussion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2D2D2D"/>
                </a:solidFill>
                <a:latin typeface="Calibri"/>
                <a:cs typeface="Calibri"/>
              </a:rPr>
              <a:t>CASE</a:t>
            </a:r>
            <a:r>
              <a:rPr sz="1400" b="1" spc="-25" dirty="0">
                <a:solidFill>
                  <a:srgbClr val="2D2D2D"/>
                </a:solidFill>
                <a:latin typeface="Calibri"/>
                <a:cs typeface="Calibri"/>
              </a:rPr>
              <a:t> </a:t>
            </a:r>
            <a:r>
              <a:rPr sz="1400" b="1" spc="-50" dirty="0">
                <a:solidFill>
                  <a:srgbClr val="2D2D2D"/>
                </a:solidFill>
                <a:latin typeface="Calibri"/>
                <a:cs typeface="Calibri"/>
              </a:rPr>
              <a:t>3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150">
              <a:latin typeface="Calibri"/>
              <a:cs typeface="Calibri"/>
            </a:endParaRPr>
          </a:p>
          <a:p>
            <a:pPr marL="12700" marR="5080" algn="just">
              <a:lnSpc>
                <a:spcPct val="152400"/>
              </a:lnSpc>
            </a:pPr>
            <a:r>
              <a:rPr sz="1400" dirty="0">
                <a:solidFill>
                  <a:srgbClr val="2D2D2D"/>
                </a:solidFill>
                <a:latin typeface="Calibri"/>
                <a:cs typeface="Calibri"/>
              </a:rPr>
              <a:t>A</a:t>
            </a:r>
            <a:r>
              <a:rPr sz="1400" spc="295" dirty="0">
                <a:solidFill>
                  <a:srgbClr val="2D2D2D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D2D"/>
                </a:solidFill>
                <a:latin typeface="Calibri"/>
                <a:cs typeface="Calibri"/>
              </a:rPr>
              <a:t>44</a:t>
            </a:r>
            <a:r>
              <a:rPr sz="1400" spc="215" dirty="0">
                <a:solidFill>
                  <a:srgbClr val="2D2D2D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D2D"/>
                </a:solidFill>
                <a:latin typeface="Calibri"/>
                <a:cs typeface="Calibri"/>
              </a:rPr>
              <a:t>year</a:t>
            </a:r>
            <a:r>
              <a:rPr sz="1400" spc="229" dirty="0">
                <a:solidFill>
                  <a:srgbClr val="2D2D2D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D2D"/>
                </a:solidFill>
                <a:latin typeface="Calibri"/>
                <a:cs typeface="Calibri"/>
              </a:rPr>
              <a:t>old</a:t>
            </a:r>
            <a:r>
              <a:rPr sz="1400" spc="220" dirty="0">
                <a:solidFill>
                  <a:srgbClr val="2D2D2D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D2D"/>
                </a:solidFill>
                <a:latin typeface="Calibri"/>
                <a:cs typeface="Calibri"/>
              </a:rPr>
              <a:t>female</a:t>
            </a:r>
            <a:r>
              <a:rPr sz="1400" spc="220" dirty="0">
                <a:solidFill>
                  <a:srgbClr val="2D2D2D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D2D"/>
                </a:solidFill>
                <a:latin typeface="Calibri"/>
                <a:cs typeface="Calibri"/>
              </a:rPr>
              <a:t>presented</a:t>
            </a:r>
            <a:r>
              <a:rPr sz="1400" spc="229" dirty="0">
                <a:solidFill>
                  <a:srgbClr val="2D2D2D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D2D"/>
                </a:solidFill>
                <a:latin typeface="Calibri"/>
                <a:cs typeface="Calibri"/>
              </a:rPr>
              <a:t>with</a:t>
            </a:r>
            <a:r>
              <a:rPr sz="1400" spc="305" dirty="0">
                <a:solidFill>
                  <a:srgbClr val="2D2D2D"/>
                </a:solidFill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elevated</a:t>
            </a:r>
            <a:r>
              <a:rPr sz="1400" spc="2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lesions</a:t>
            </a:r>
            <a:r>
              <a:rPr sz="1400" spc="2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over</a:t>
            </a:r>
            <a:r>
              <a:rPr sz="1400" spc="3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genitals</a:t>
            </a:r>
            <a:r>
              <a:rPr sz="1400" spc="2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since</a:t>
            </a:r>
            <a:r>
              <a:rPr sz="1400" spc="225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5 </a:t>
            </a:r>
            <a:r>
              <a:rPr sz="1400" dirty="0">
                <a:latin typeface="Calibri"/>
                <a:cs typeface="Calibri"/>
              </a:rPr>
              <a:t>years</a:t>
            </a:r>
            <a:r>
              <a:rPr sz="1400" dirty="0">
                <a:solidFill>
                  <a:srgbClr val="2D2D2D"/>
                </a:solidFill>
                <a:latin typeface="Calibri"/>
                <a:cs typeface="Calibri"/>
              </a:rPr>
              <a:t>.</a:t>
            </a:r>
            <a:r>
              <a:rPr sz="1400" spc="325" dirty="0">
                <a:solidFill>
                  <a:srgbClr val="2D2D2D"/>
                </a:solidFill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patient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relatively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asymptomatic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before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5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years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after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which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she </a:t>
            </a:r>
            <a:r>
              <a:rPr sz="1400" dirty="0">
                <a:latin typeface="Calibri"/>
                <a:cs typeface="Calibri"/>
              </a:rPr>
              <a:t>developed</a:t>
            </a:r>
            <a:r>
              <a:rPr sz="1400" spc="110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blackish</a:t>
            </a:r>
            <a:r>
              <a:rPr sz="1400" spc="120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elevated</a:t>
            </a:r>
            <a:r>
              <a:rPr sz="1400" spc="114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lesions</a:t>
            </a:r>
            <a:r>
              <a:rPr sz="1400" spc="120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over</a:t>
            </a:r>
            <a:r>
              <a:rPr sz="1400" spc="120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genitals</a:t>
            </a:r>
            <a:r>
              <a:rPr sz="1400" spc="120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.The</a:t>
            </a:r>
            <a:r>
              <a:rPr sz="1400" spc="114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lesions</a:t>
            </a:r>
            <a:r>
              <a:rPr sz="1400" spc="120" dirty="0">
                <a:latin typeface="Calibri"/>
                <a:cs typeface="Calibri"/>
              </a:rPr>
              <a:t>  </a:t>
            </a:r>
            <a:r>
              <a:rPr sz="1400" spc="-10" dirty="0">
                <a:latin typeface="Calibri"/>
                <a:cs typeface="Calibri"/>
              </a:rPr>
              <a:t>gradually </a:t>
            </a:r>
            <a:r>
              <a:rPr sz="1400" dirty="0">
                <a:latin typeface="Calibri"/>
                <a:cs typeface="Calibri"/>
              </a:rPr>
              <a:t>increased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number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but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remained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same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size.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150">
              <a:latin typeface="Calibri"/>
              <a:cs typeface="Calibri"/>
            </a:endParaRPr>
          </a:p>
          <a:p>
            <a:pPr marL="12700" marR="5080" indent="368300">
              <a:lnSpc>
                <a:spcPct val="152100"/>
              </a:lnSpc>
              <a:buChar char="•"/>
              <a:tabLst>
                <a:tab pos="381000" algn="l"/>
                <a:tab pos="381635" algn="l"/>
              </a:tabLst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lesions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caused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discomfort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movement.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N/C/O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burning/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itching/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pain </a:t>
            </a:r>
            <a:r>
              <a:rPr sz="1400" dirty="0">
                <a:latin typeface="Calibri"/>
                <a:cs typeface="Calibri"/>
              </a:rPr>
              <a:t>over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lesions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/</a:t>
            </a:r>
            <a:r>
              <a:rPr sz="1400" spc="28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any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vaginal</a:t>
            </a:r>
            <a:r>
              <a:rPr sz="1400" spc="-10" dirty="0">
                <a:latin typeface="Calibri"/>
                <a:cs typeface="Calibri"/>
              </a:rPr>
              <a:t> discharge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Calibri"/>
              <a:buChar char="•"/>
            </a:pPr>
            <a:endParaRPr sz="1850">
              <a:latin typeface="Calibri"/>
              <a:cs typeface="Calibri"/>
            </a:endParaRPr>
          </a:p>
          <a:p>
            <a:pPr marL="381000" indent="-368935">
              <a:lnSpc>
                <a:spcPct val="100000"/>
              </a:lnSpc>
              <a:buChar char="•"/>
              <a:tabLst>
                <a:tab pos="381000" algn="l"/>
                <a:tab pos="381635" algn="l"/>
              </a:tabLst>
            </a:pPr>
            <a:r>
              <a:rPr sz="1400" dirty="0">
                <a:latin typeface="Calibri"/>
                <a:cs typeface="Calibri"/>
              </a:rPr>
              <a:t>N/H/O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any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blood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transfusion/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tattooing/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extra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marital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sexual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exposure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Calibri"/>
              <a:buChar char="•"/>
            </a:pPr>
            <a:endParaRPr sz="1850">
              <a:latin typeface="Calibri"/>
              <a:cs typeface="Calibri"/>
            </a:endParaRPr>
          </a:p>
          <a:p>
            <a:pPr marL="381000" indent="-368935">
              <a:lnSpc>
                <a:spcPct val="100000"/>
              </a:lnSpc>
              <a:spcBef>
                <a:spcPts val="5"/>
              </a:spcBef>
              <a:buChar char="•"/>
              <a:tabLst>
                <a:tab pos="381000" algn="l"/>
                <a:tab pos="381635" algn="l"/>
              </a:tabLst>
            </a:pPr>
            <a:r>
              <a:rPr sz="1400" dirty="0">
                <a:latin typeface="Calibri"/>
                <a:cs typeface="Calibri"/>
              </a:rPr>
              <a:t>N/H/O</a:t>
            </a:r>
            <a:r>
              <a:rPr sz="1400" spc="2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similar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complaints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partner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Calibri"/>
              <a:buChar char="•"/>
            </a:pPr>
            <a:endParaRPr sz="1850">
              <a:latin typeface="Calibri"/>
              <a:cs typeface="Calibri"/>
            </a:endParaRPr>
          </a:p>
          <a:p>
            <a:pPr marL="421005" indent="-408940">
              <a:lnSpc>
                <a:spcPct val="100000"/>
              </a:lnSpc>
              <a:buChar char="•"/>
              <a:tabLst>
                <a:tab pos="421005" algn="l"/>
                <a:tab pos="421640" algn="l"/>
              </a:tabLst>
            </a:pPr>
            <a:r>
              <a:rPr sz="1400" dirty="0">
                <a:latin typeface="Calibri"/>
                <a:cs typeface="Calibri"/>
              </a:rPr>
              <a:t>H/O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last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sexual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exposure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husband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before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10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days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Calibri"/>
              <a:buChar char="•"/>
            </a:pPr>
            <a:endParaRPr sz="1150">
              <a:latin typeface="Calibri"/>
              <a:cs typeface="Calibri"/>
            </a:endParaRPr>
          </a:p>
          <a:p>
            <a:pPr marL="12700" marR="8890" indent="368300">
              <a:lnSpc>
                <a:spcPct val="152900"/>
              </a:lnSpc>
              <a:buChar char="•"/>
              <a:tabLst>
                <a:tab pos="381000" algn="l"/>
                <a:tab pos="381635" algn="l"/>
              </a:tabLst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patient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took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various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sessions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liquid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nitrogen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but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experience </a:t>
            </a:r>
            <a:r>
              <a:rPr sz="1400" dirty="0">
                <a:latin typeface="Calibri"/>
                <a:cs typeface="Calibri"/>
              </a:rPr>
              <a:t>any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relief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875"/>
              </a:spcBef>
            </a:pPr>
            <a:r>
              <a:rPr sz="1400" dirty="0">
                <a:latin typeface="Calibri"/>
                <a:cs typeface="Calibri"/>
              </a:rPr>
              <a:t>Please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give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your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clinical</a:t>
            </a:r>
            <a:r>
              <a:rPr sz="1400" spc="-10" dirty="0">
                <a:latin typeface="Calibri"/>
                <a:cs typeface="Calibri"/>
              </a:rPr>
              <a:t> differentials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7888071"/>
            <a:ext cx="3058160" cy="16535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2900"/>
              </a:lnSpc>
              <a:spcBef>
                <a:spcPts val="95"/>
              </a:spcBef>
            </a:pPr>
            <a:r>
              <a:rPr sz="1400" dirty="0">
                <a:latin typeface="Calibri"/>
                <a:cs typeface="Calibri"/>
              </a:rPr>
              <a:t>There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history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bleeding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from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the </a:t>
            </a:r>
            <a:r>
              <a:rPr sz="1400" dirty="0">
                <a:latin typeface="Calibri"/>
                <a:cs typeface="Calibri"/>
              </a:rPr>
              <a:t>lesions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,</a:t>
            </a:r>
            <a:r>
              <a:rPr sz="1400" spc="28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.HIV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done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non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reactive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1400" dirty="0">
                <a:latin typeface="Calibri"/>
                <a:cs typeface="Calibri"/>
              </a:rPr>
              <a:t>I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kept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angiokeratoma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seborrheic</a:t>
            </a:r>
            <a:endParaRPr sz="1400">
              <a:latin typeface="Calibri"/>
              <a:cs typeface="Calibri"/>
            </a:endParaRPr>
          </a:p>
          <a:p>
            <a:pPr marL="12700" marR="275590">
              <a:lnSpc>
                <a:spcPct val="152100"/>
              </a:lnSpc>
              <a:spcBef>
                <a:spcPts val="10"/>
              </a:spcBef>
            </a:pPr>
            <a:r>
              <a:rPr sz="1400" dirty="0">
                <a:latin typeface="Calibri"/>
                <a:cs typeface="Calibri"/>
              </a:rPr>
              <a:t>keratosis</a:t>
            </a:r>
            <a:r>
              <a:rPr sz="1400" spc="27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differentials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before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doing </a:t>
            </a:r>
            <a:r>
              <a:rPr sz="1400" dirty="0">
                <a:latin typeface="Calibri"/>
                <a:cs typeface="Calibri"/>
              </a:rPr>
              <a:t>dermatoscopy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histopathology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48175" y="6992949"/>
            <a:ext cx="2080895" cy="27749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782167"/>
            <a:ext cx="5759450" cy="19792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2900"/>
              </a:lnSpc>
              <a:spcBef>
                <a:spcPts val="95"/>
              </a:spcBef>
            </a:pPr>
            <a:r>
              <a:rPr sz="1400" dirty="0">
                <a:latin typeface="Calibri"/>
                <a:cs typeface="Calibri"/>
              </a:rPr>
              <a:t>Patients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</a:t>
            </a:r>
            <a:r>
              <a:rPr sz="1400" dirty="0">
                <a:solidFill>
                  <a:srgbClr val="2D2D2D"/>
                </a:solidFill>
                <a:latin typeface="Calibri"/>
                <a:cs typeface="Calibri"/>
              </a:rPr>
              <a:t>ast</a:t>
            </a:r>
            <a:r>
              <a:rPr sz="1400" spc="-55" dirty="0">
                <a:solidFill>
                  <a:srgbClr val="2D2D2D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D2D2D"/>
                </a:solidFill>
                <a:latin typeface="Calibri"/>
                <a:cs typeface="Calibri"/>
              </a:rPr>
              <a:t>delivery</a:t>
            </a:r>
            <a:r>
              <a:rPr sz="1400" spc="-65" dirty="0">
                <a:solidFill>
                  <a:srgbClr val="2D2D2D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D2D"/>
                </a:solidFill>
                <a:latin typeface="Calibri"/>
                <a:cs typeface="Calibri"/>
              </a:rPr>
              <a:t>was</a:t>
            </a:r>
            <a:r>
              <a:rPr sz="1400" spc="280" dirty="0">
                <a:solidFill>
                  <a:srgbClr val="2D2D2D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D2D2D"/>
                </a:solidFill>
                <a:latin typeface="Calibri"/>
                <a:cs typeface="Calibri"/>
              </a:rPr>
              <a:t>before</a:t>
            </a:r>
            <a:r>
              <a:rPr sz="1400" spc="-55" dirty="0">
                <a:solidFill>
                  <a:srgbClr val="2D2D2D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D2D"/>
                </a:solidFill>
                <a:latin typeface="Calibri"/>
                <a:cs typeface="Calibri"/>
              </a:rPr>
              <a:t>15</a:t>
            </a:r>
            <a:r>
              <a:rPr sz="1400" spc="-60" dirty="0">
                <a:solidFill>
                  <a:srgbClr val="2D2D2D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D2D"/>
                </a:solidFill>
                <a:latin typeface="Calibri"/>
                <a:cs typeface="Calibri"/>
              </a:rPr>
              <a:t>year.</a:t>
            </a:r>
            <a:r>
              <a:rPr sz="1400" spc="-65" dirty="0">
                <a:solidFill>
                  <a:srgbClr val="2D2D2D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D2D"/>
                </a:solidFill>
                <a:latin typeface="Calibri"/>
                <a:cs typeface="Calibri"/>
              </a:rPr>
              <a:t>Had </a:t>
            </a:r>
            <a:r>
              <a:rPr sz="1400" spc="-10" dirty="0">
                <a:solidFill>
                  <a:srgbClr val="2D2D2D"/>
                </a:solidFill>
                <a:latin typeface="Calibri"/>
                <a:cs typeface="Calibri"/>
              </a:rPr>
              <a:t>H/O</a:t>
            </a:r>
            <a:r>
              <a:rPr sz="1400" spc="-60" dirty="0">
                <a:solidFill>
                  <a:srgbClr val="2D2D2D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D2D2D"/>
                </a:solidFill>
                <a:latin typeface="Calibri"/>
                <a:cs typeface="Calibri"/>
              </a:rPr>
              <a:t>hysterectomy</a:t>
            </a:r>
            <a:r>
              <a:rPr sz="1400" spc="-60" dirty="0">
                <a:solidFill>
                  <a:srgbClr val="2D2D2D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D2D"/>
                </a:solidFill>
                <a:latin typeface="Calibri"/>
                <a:cs typeface="Calibri"/>
              </a:rPr>
              <a:t>before</a:t>
            </a:r>
            <a:r>
              <a:rPr sz="1400" spc="-50" dirty="0">
                <a:solidFill>
                  <a:srgbClr val="2D2D2D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D2D"/>
                </a:solidFill>
                <a:latin typeface="Calibri"/>
                <a:cs typeface="Calibri"/>
              </a:rPr>
              <a:t>5</a:t>
            </a:r>
            <a:r>
              <a:rPr sz="1400" spc="-55" dirty="0">
                <a:solidFill>
                  <a:srgbClr val="2D2D2D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D2D2D"/>
                </a:solidFill>
                <a:latin typeface="Calibri"/>
                <a:cs typeface="Calibri"/>
              </a:rPr>
              <a:t>years </a:t>
            </a:r>
            <a:r>
              <a:rPr sz="1400" dirty="0">
                <a:solidFill>
                  <a:srgbClr val="2D2D2D"/>
                </a:solidFill>
                <a:latin typeface="Calibri"/>
                <a:cs typeface="Calibri"/>
              </a:rPr>
              <a:t>for</a:t>
            </a:r>
            <a:r>
              <a:rPr sz="1400" spc="-20" dirty="0">
                <a:solidFill>
                  <a:srgbClr val="2D2D2D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D2D"/>
                </a:solidFill>
                <a:latin typeface="Calibri"/>
                <a:cs typeface="Calibri"/>
              </a:rPr>
              <a:t>dysfunctional</a:t>
            </a:r>
            <a:r>
              <a:rPr sz="1400" spc="-30" dirty="0">
                <a:solidFill>
                  <a:srgbClr val="2D2D2D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D2D"/>
                </a:solidFill>
                <a:latin typeface="Calibri"/>
                <a:cs typeface="Calibri"/>
              </a:rPr>
              <a:t>uterine</a:t>
            </a:r>
            <a:r>
              <a:rPr sz="1400" spc="-25" dirty="0">
                <a:solidFill>
                  <a:srgbClr val="2D2D2D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D2D2D"/>
                </a:solidFill>
                <a:latin typeface="Calibri"/>
                <a:cs typeface="Calibri"/>
              </a:rPr>
              <a:t>bleeding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1400" dirty="0">
                <a:latin typeface="Calibri"/>
                <a:cs typeface="Calibri"/>
              </a:rPr>
              <a:t>and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D2D"/>
                </a:solidFill>
                <a:latin typeface="Calibri"/>
                <a:cs typeface="Calibri"/>
              </a:rPr>
              <a:t>H/O</a:t>
            </a:r>
            <a:r>
              <a:rPr sz="1400" spc="-25" dirty="0">
                <a:solidFill>
                  <a:srgbClr val="2D2D2D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D2D"/>
                </a:solidFill>
                <a:latin typeface="Calibri"/>
                <a:cs typeface="Calibri"/>
              </a:rPr>
              <a:t>endoscopy</a:t>
            </a:r>
            <a:r>
              <a:rPr sz="1400" spc="-25" dirty="0">
                <a:solidFill>
                  <a:srgbClr val="2D2D2D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D2D"/>
                </a:solidFill>
                <a:latin typeface="Calibri"/>
                <a:cs typeface="Calibri"/>
              </a:rPr>
              <a:t>guided</a:t>
            </a:r>
            <a:r>
              <a:rPr sz="1400" spc="-25" dirty="0">
                <a:solidFill>
                  <a:srgbClr val="2D2D2D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D2D"/>
                </a:solidFill>
                <a:latin typeface="Calibri"/>
                <a:cs typeface="Calibri"/>
              </a:rPr>
              <a:t>mucosal</a:t>
            </a:r>
            <a:r>
              <a:rPr sz="1400" spc="-20" dirty="0">
                <a:solidFill>
                  <a:srgbClr val="2D2D2D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D2D"/>
                </a:solidFill>
                <a:latin typeface="Calibri"/>
                <a:cs typeface="Calibri"/>
              </a:rPr>
              <a:t>resection</a:t>
            </a:r>
            <a:r>
              <a:rPr sz="1400" spc="-20" dirty="0">
                <a:solidFill>
                  <a:srgbClr val="2D2D2D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D2D"/>
                </a:solidFill>
                <a:latin typeface="Calibri"/>
                <a:cs typeface="Calibri"/>
              </a:rPr>
              <a:t>of</a:t>
            </a:r>
            <a:r>
              <a:rPr sz="1400" spc="-15" dirty="0">
                <a:solidFill>
                  <a:srgbClr val="2D2D2D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D2D"/>
                </a:solidFill>
                <a:latin typeface="Calibri"/>
                <a:cs typeface="Calibri"/>
              </a:rPr>
              <a:t>gastric</a:t>
            </a:r>
            <a:r>
              <a:rPr sz="1400" spc="-20" dirty="0">
                <a:solidFill>
                  <a:srgbClr val="2D2D2D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D2D"/>
                </a:solidFill>
                <a:latin typeface="Calibri"/>
                <a:cs typeface="Calibri"/>
              </a:rPr>
              <a:t>polyp</a:t>
            </a:r>
            <a:r>
              <a:rPr sz="1400" spc="-20" dirty="0">
                <a:solidFill>
                  <a:srgbClr val="2D2D2D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D2D"/>
                </a:solidFill>
                <a:latin typeface="Calibri"/>
                <a:cs typeface="Calibri"/>
              </a:rPr>
              <a:t>before</a:t>
            </a:r>
            <a:r>
              <a:rPr sz="1400" spc="-5" dirty="0">
                <a:solidFill>
                  <a:srgbClr val="2D2D2D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D2D"/>
                </a:solidFill>
                <a:latin typeface="Calibri"/>
                <a:cs typeface="Calibri"/>
              </a:rPr>
              <a:t>7</a:t>
            </a:r>
            <a:r>
              <a:rPr sz="1400" spc="-20" dirty="0">
                <a:solidFill>
                  <a:srgbClr val="2D2D2D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D2D2D"/>
                </a:solidFill>
                <a:latin typeface="Calibri"/>
                <a:cs typeface="Calibri"/>
              </a:rPr>
              <a:t>years.</a:t>
            </a:r>
            <a:endParaRPr sz="1400">
              <a:latin typeface="Calibri"/>
              <a:cs typeface="Calibri"/>
            </a:endParaRPr>
          </a:p>
          <a:p>
            <a:pPr marL="12700" marR="102235">
              <a:lnSpc>
                <a:spcPct val="152100"/>
              </a:lnSpc>
              <a:spcBef>
                <a:spcPts val="10"/>
              </a:spcBef>
            </a:pPr>
            <a:r>
              <a:rPr sz="1400" dirty="0">
                <a:latin typeface="Calibri"/>
                <a:cs typeface="Calibri"/>
              </a:rPr>
              <a:t>Please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find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dermatoscopic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histopathological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images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above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patient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. </a:t>
            </a:r>
            <a:r>
              <a:rPr sz="1400" spc="-10" dirty="0">
                <a:solidFill>
                  <a:srgbClr val="2D2D2D"/>
                </a:solidFill>
                <a:latin typeface="Calibri"/>
                <a:cs typeface="Calibri"/>
              </a:rPr>
              <a:t>Regards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sz="1400" dirty="0">
                <a:solidFill>
                  <a:srgbClr val="2D2D2D"/>
                </a:solidFill>
                <a:latin typeface="Calibri"/>
                <a:cs typeface="Calibri"/>
              </a:rPr>
              <a:t>Dr</a:t>
            </a:r>
            <a:r>
              <a:rPr sz="1400" spc="-10" dirty="0">
                <a:solidFill>
                  <a:srgbClr val="2D2D2D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D2D"/>
                </a:solidFill>
                <a:latin typeface="Calibri"/>
                <a:cs typeface="Calibri"/>
              </a:rPr>
              <a:t>Pragya</a:t>
            </a:r>
            <a:r>
              <a:rPr sz="1400" spc="-10" dirty="0">
                <a:solidFill>
                  <a:srgbClr val="2D2D2D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2D2D2D"/>
                </a:solidFill>
                <a:latin typeface="Calibri"/>
                <a:cs typeface="Calibri"/>
              </a:rPr>
              <a:t>Nair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3193414"/>
            <a:ext cx="4516755" cy="602246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914399"/>
            <a:ext cx="5731509" cy="76422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5195798"/>
            <a:ext cx="5758815" cy="4289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985" algn="just">
              <a:lnSpc>
                <a:spcPct val="153000"/>
              </a:lnSpc>
              <a:spcBef>
                <a:spcPts val="95"/>
              </a:spcBef>
            </a:pPr>
            <a:r>
              <a:rPr sz="1400" dirty="0">
                <a:latin typeface="Calibri"/>
                <a:cs typeface="Calibri"/>
              </a:rPr>
              <a:t>Dermatoscopy</a:t>
            </a:r>
            <a:r>
              <a:rPr sz="1400" spc="155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showed</a:t>
            </a:r>
            <a:r>
              <a:rPr sz="1400" spc="3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well-demarcated,</a:t>
            </a:r>
            <a:r>
              <a:rPr sz="1400" spc="3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round</a:t>
            </a:r>
            <a:r>
              <a:rPr sz="1400" spc="3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lacunae</a:t>
            </a:r>
            <a:r>
              <a:rPr sz="1400" spc="3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3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3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whitish</a:t>
            </a:r>
            <a:r>
              <a:rPr sz="1400" spc="31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veil </a:t>
            </a:r>
            <a:r>
              <a:rPr sz="1400" dirty="0">
                <a:latin typeface="Calibri"/>
                <a:cs typeface="Calibri"/>
              </a:rPr>
              <a:t>which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characteristic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angiokeratoma.</a:t>
            </a:r>
            <a:endParaRPr sz="1400">
              <a:latin typeface="Calibri"/>
              <a:cs typeface="Calibri"/>
            </a:endParaRPr>
          </a:p>
          <a:p>
            <a:pPr marL="12700" marR="5080" algn="just">
              <a:lnSpc>
                <a:spcPts val="2570"/>
              </a:lnSpc>
              <a:spcBef>
                <a:spcPts val="220"/>
              </a:spcBef>
            </a:pPr>
            <a:r>
              <a:rPr sz="1400" dirty="0">
                <a:latin typeface="Calibri"/>
                <a:cs typeface="Calibri"/>
              </a:rPr>
              <a:t>Histopathogy</a:t>
            </a:r>
            <a:r>
              <a:rPr sz="1400" spc="1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showed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focal</a:t>
            </a:r>
            <a:r>
              <a:rPr sz="1400" spc="17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acanthosis</a:t>
            </a:r>
            <a:r>
              <a:rPr sz="1400" spc="17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1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hyperkeratosis</a:t>
            </a:r>
            <a:r>
              <a:rPr sz="1400" spc="18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1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epidermis</a:t>
            </a:r>
            <a:r>
              <a:rPr sz="1400" spc="17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while </a:t>
            </a:r>
            <a:r>
              <a:rPr sz="1400" dirty="0">
                <a:latin typeface="Calibri"/>
                <a:cs typeface="Calibri"/>
              </a:rPr>
              <a:t>papillary</a:t>
            </a:r>
            <a:r>
              <a:rPr sz="1400" spc="4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dermis</a:t>
            </a:r>
            <a:r>
              <a:rPr sz="1400" spc="4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shows</a:t>
            </a:r>
            <a:r>
              <a:rPr sz="1400" spc="4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ectatic,</a:t>
            </a:r>
            <a:r>
              <a:rPr sz="1400" spc="4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congested</a:t>
            </a:r>
            <a:r>
              <a:rPr sz="1400" spc="4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vascular</a:t>
            </a:r>
            <a:r>
              <a:rPr sz="1400" spc="4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spaces</a:t>
            </a:r>
            <a:r>
              <a:rPr sz="1400" spc="4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extending</a:t>
            </a:r>
            <a:r>
              <a:rPr sz="1400" spc="44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into </a:t>
            </a:r>
            <a:r>
              <a:rPr sz="1400" dirty="0">
                <a:latin typeface="Calibri"/>
                <a:cs typeface="Calibri"/>
              </a:rPr>
              <a:t>dermis.Attached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image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higher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magnification</a:t>
            </a:r>
            <a:endParaRPr sz="1400">
              <a:latin typeface="Calibri"/>
              <a:cs typeface="Calibri"/>
            </a:endParaRPr>
          </a:p>
          <a:p>
            <a:pPr marL="52069" algn="just">
              <a:lnSpc>
                <a:spcPct val="100000"/>
              </a:lnSpc>
              <a:spcBef>
                <a:spcPts val="640"/>
              </a:spcBef>
            </a:pPr>
            <a:r>
              <a:rPr sz="1400" dirty="0">
                <a:solidFill>
                  <a:srgbClr val="202020"/>
                </a:solidFill>
                <a:latin typeface="Calibri"/>
                <a:cs typeface="Calibri"/>
              </a:rPr>
              <a:t>Dermoscopy</a:t>
            </a:r>
            <a:r>
              <a:rPr sz="1400" spc="27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02020"/>
                </a:solidFill>
                <a:latin typeface="Calibri"/>
                <a:cs typeface="Calibri"/>
              </a:rPr>
              <a:t>helps</a:t>
            </a:r>
            <a:r>
              <a:rPr sz="1400" spc="-2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02020"/>
                </a:solidFill>
                <a:latin typeface="Calibri"/>
                <a:cs typeface="Calibri"/>
              </a:rPr>
              <a:t>to</a:t>
            </a:r>
            <a:r>
              <a:rPr sz="1400" spc="-2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02020"/>
                </a:solidFill>
                <a:latin typeface="Calibri"/>
                <a:cs typeface="Calibri"/>
              </a:rPr>
              <a:t>differentiate</a:t>
            </a:r>
            <a:r>
              <a:rPr sz="1400" spc="-3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02020"/>
                </a:solidFill>
                <a:latin typeface="Calibri"/>
                <a:cs typeface="Calibri"/>
              </a:rPr>
              <a:t>it</a:t>
            </a:r>
            <a:r>
              <a:rPr sz="1400" spc="-20" dirty="0">
                <a:solidFill>
                  <a:srgbClr val="202020"/>
                </a:solidFill>
                <a:latin typeface="Calibri"/>
                <a:cs typeface="Calibri"/>
              </a:rPr>
              <a:t> from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50">
              <a:latin typeface="Calibri"/>
              <a:cs typeface="Calibri"/>
            </a:endParaRPr>
          </a:p>
          <a:p>
            <a:pPr marL="148590" indent="-136525" algn="just">
              <a:lnSpc>
                <a:spcPct val="100000"/>
              </a:lnSpc>
              <a:buSzPct val="92857"/>
              <a:buAutoNum type="arabicPeriod"/>
              <a:tabLst>
                <a:tab pos="149225" algn="l"/>
              </a:tabLst>
            </a:pPr>
            <a:r>
              <a:rPr sz="1400" u="sng" dirty="0">
                <a:solidFill>
                  <a:srgbClr val="1A73E8"/>
                </a:solidFill>
                <a:uFill>
                  <a:solidFill>
                    <a:srgbClr val="1A73E8"/>
                  </a:solidFill>
                </a:uFill>
                <a:latin typeface="Calibri"/>
                <a:cs typeface="Calibri"/>
                <a:hlinkClick r:id="rId2"/>
              </a:rPr>
              <a:t>PG</a:t>
            </a:r>
            <a:r>
              <a:rPr sz="1400" spc="280" dirty="0">
                <a:solidFill>
                  <a:srgbClr val="1A73E8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02020"/>
                </a:solidFill>
                <a:latin typeface="Calibri"/>
                <a:cs typeface="Calibri"/>
              </a:rPr>
              <a:t>which</a:t>
            </a:r>
            <a:r>
              <a:rPr sz="1400" spc="-2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02020"/>
                </a:solidFill>
                <a:latin typeface="Calibri"/>
                <a:cs typeface="Calibri"/>
              </a:rPr>
              <a:t>reveals</a:t>
            </a:r>
            <a:r>
              <a:rPr sz="1400" spc="-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02020"/>
                </a:solidFill>
                <a:latin typeface="Calibri"/>
                <a:cs typeface="Calibri"/>
              </a:rPr>
              <a:t>whitish</a:t>
            </a:r>
            <a:r>
              <a:rPr sz="1400" spc="-1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02020"/>
                </a:solidFill>
                <a:latin typeface="Calibri"/>
                <a:cs typeface="Calibri"/>
              </a:rPr>
              <a:t>veils</a:t>
            </a:r>
            <a:r>
              <a:rPr sz="1400" spc="-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02020"/>
                </a:solidFill>
                <a:latin typeface="Calibri"/>
                <a:cs typeface="Calibri"/>
              </a:rPr>
              <a:t>but</a:t>
            </a:r>
            <a:r>
              <a:rPr sz="1400" spc="-1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02020"/>
                </a:solidFill>
                <a:latin typeface="Calibri"/>
                <a:cs typeface="Calibri"/>
              </a:rPr>
              <a:t>lacks</a:t>
            </a:r>
            <a:r>
              <a:rPr sz="1400" spc="-1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02020"/>
                </a:solidFill>
                <a:latin typeface="Calibri"/>
                <a:cs typeface="Calibri"/>
              </a:rPr>
              <a:t>the</a:t>
            </a:r>
            <a:r>
              <a:rPr sz="1400" spc="-1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02020"/>
                </a:solidFill>
                <a:latin typeface="Calibri"/>
                <a:cs typeface="Calibri"/>
              </a:rPr>
              <a:t>red-</a:t>
            </a:r>
            <a:r>
              <a:rPr sz="1400" dirty="0">
                <a:solidFill>
                  <a:srgbClr val="202020"/>
                </a:solidFill>
                <a:latin typeface="Calibri"/>
                <a:cs typeface="Calibri"/>
              </a:rPr>
              <a:t>blue</a:t>
            </a:r>
            <a:r>
              <a:rPr sz="1400" spc="-1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02020"/>
                </a:solidFill>
                <a:latin typeface="Calibri"/>
                <a:cs typeface="Calibri"/>
              </a:rPr>
              <a:t>lacunae.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AutoNum type="arabicPeriod"/>
            </a:pPr>
            <a:endParaRPr sz="1150">
              <a:latin typeface="Calibri"/>
              <a:cs typeface="Calibri"/>
            </a:endParaRPr>
          </a:p>
          <a:p>
            <a:pPr marL="12700" marR="5715" indent="136525">
              <a:lnSpc>
                <a:spcPct val="152900"/>
              </a:lnSpc>
              <a:buSzPct val="92857"/>
              <a:buAutoNum type="arabicPeriod"/>
              <a:tabLst>
                <a:tab pos="149225" algn="l"/>
                <a:tab pos="1021080" algn="l"/>
                <a:tab pos="1887220" algn="l"/>
                <a:tab pos="2487295" algn="l"/>
                <a:tab pos="3101340" algn="l"/>
                <a:tab pos="3399790" algn="l"/>
                <a:tab pos="3856990" algn="l"/>
                <a:tab pos="4936490" algn="l"/>
                <a:tab pos="5472430" algn="l"/>
              </a:tabLst>
            </a:pPr>
            <a:r>
              <a:rPr sz="1400" spc="-10" dirty="0">
                <a:solidFill>
                  <a:srgbClr val="202020"/>
                </a:solidFill>
                <a:latin typeface="Calibri"/>
                <a:cs typeface="Calibri"/>
              </a:rPr>
              <a:t>Bowenoid</a:t>
            </a:r>
            <a:r>
              <a:rPr sz="1400" dirty="0">
                <a:solidFill>
                  <a:srgbClr val="202020"/>
                </a:solidFill>
                <a:latin typeface="Calibri"/>
                <a:cs typeface="Calibri"/>
              </a:rPr>
              <a:t>	</a:t>
            </a:r>
            <a:r>
              <a:rPr sz="1400" spc="-10" dirty="0">
                <a:solidFill>
                  <a:srgbClr val="202020"/>
                </a:solidFill>
                <a:latin typeface="Calibri"/>
                <a:cs typeface="Calibri"/>
              </a:rPr>
              <a:t>papulosis</a:t>
            </a:r>
            <a:r>
              <a:rPr sz="1400" dirty="0">
                <a:solidFill>
                  <a:srgbClr val="202020"/>
                </a:solidFill>
                <a:latin typeface="Calibri"/>
                <a:cs typeface="Calibri"/>
              </a:rPr>
              <a:t>	</a:t>
            </a:r>
            <a:r>
              <a:rPr sz="1400" spc="-20" dirty="0">
                <a:solidFill>
                  <a:srgbClr val="202020"/>
                </a:solidFill>
                <a:latin typeface="Calibri"/>
                <a:cs typeface="Calibri"/>
              </a:rPr>
              <a:t>shows</a:t>
            </a:r>
            <a:r>
              <a:rPr sz="1400" dirty="0">
                <a:solidFill>
                  <a:srgbClr val="202020"/>
                </a:solidFill>
                <a:latin typeface="Calibri"/>
                <a:cs typeface="Calibri"/>
              </a:rPr>
              <a:t>	</a:t>
            </a:r>
            <a:r>
              <a:rPr sz="1400" spc="-20" dirty="0">
                <a:solidFill>
                  <a:srgbClr val="202020"/>
                </a:solidFill>
                <a:latin typeface="Calibri"/>
                <a:cs typeface="Calibri"/>
              </a:rPr>
              <a:t>brown</a:t>
            </a:r>
            <a:r>
              <a:rPr sz="1400" dirty="0">
                <a:solidFill>
                  <a:srgbClr val="202020"/>
                </a:solidFill>
                <a:latin typeface="Calibri"/>
                <a:cs typeface="Calibri"/>
              </a:rPr>
              <a:t>	</a:t>
            </a:r>
            <a:r>
              <a:rPr sz="1400" spc="-25" dirty="0">
                <a:solidFill>
                  <a:srgbClr val="202020"/>
                </a:solidFill>
                <a:latin typeface="Calibri"/>
                <a:cs typeface="Calibri"/>
              </a:rPr>
              <a:t>to</a:t>
            </a:r>
            <a:r>
              <a:rPr sz="1400" dirty="0">
                <a:solidFill>
                  <a:srgbClr val="202020"/>
                </a:solidFill>
                <a:latin typeface="Calibri"/>
                <a:cs typeface="Calibri"/>
              </a:rPr>
              <a:t>	</a:t>
            </a:r>
            <a:r>
              <a:rPr sz="1400" spc="-20" dirty="0">
                <a:solidFill>
                  <a:srgbClr val="202020"/>
                </a:solidFill>
                <a:latin typeface="Calibri"/>
                <a:cs typeface="Calibri"/>
              </a:rPr>
              <a:t>gray</a:t>
            </a:r>
            <a:r>
              <a:rPr sz="1400" dirty="0">
                <a:solidFill>
                  <a:srgbClr val="202020"/>
                </a:solidFill>
                <a:latin typeface="Calibri"/>
                <a:cs typeface="Calibri"/>
              </a:rPr>
              <a:t>	</a:t>
            </a:r>
            <a:r>
              <a:rPr sz="1400" spc="-10" dirty="0">
                <a:solidFill>
                  <a:srgbClr val="202020"/>
                </a:solidFill>
                <a:latin typeface="Calibri"/>
                <a:cs typeface="Calibri"/>
              </a:rPr>
              <a:t>structureless</a:t>
            </a:r>
            <a:r>
              <a:rPr sz="1400" dirty="0">
                <a:solidFill>
                  <a:srgbClr val="202020"/>
                </a:solidFill>
                <a:latin typeface="Calibri"/>
                <a:cs typeface="Calibri"/>
              </a:rPr>
              <a:t>	</a:t>
            </a:r>
            <a:r>
              <a:rPr sz="1400" spc="-10" dirty="0">
                <a:solidFill>
                  <a:srgbClr val="202020"/>
                </a:solidFill>
                <a:latin typeface="Calibri"/>
                <a:cs typeface="Calibri"/>
              </a:rPr>
              <a:t>areas</a:t>
            </a:r>
            <a:r>
              <a:rPr sz="1400" dirty="0">
                <a:solidFill>
                  <a:srgbClr val="202020"/>
                </a:solidFill>
                <a:latin typeface="Calibri"/>
                <a:cs typeface="Calibri"/>
              </a:rPr>
              <a:t>	</a:t>
            </a:r>
            <a:r>
              <a:rPr sz="1400" spc="-25" dirty="0">
                <a:solidFill>
                  <a:srgbClr val="202020"/>
                </a:solidFill>
                <a:latin typeface="Calibri"/>
                <a:cs typeface="Calibri"/>
              </a:rPr>
              <a:t>and </a:t>
            </a:r>
            <a:r>
              <a:rPr sz="1400" dirty="0">
                <a:solidFill>
                  <a:srgbClr val="202020"/>
                </a:solidFill>
                <a:latin typeface="Calibri"/>
                <a:cs typeface="Calibri"/>
              </a:rPr>
              <a:t>glomerular</a:t>
            </a:r>
            <a:r>
              <a:rPr sz="1400" spc="28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02020"/>
                </a:solidFill>
                <a:latin typeface="Calibri"/>
                <a:cs typeface="Calibri"/>
              </a:rPr>
              <a:t>or</a:t>
            </a:r>
            <a:r>
              <a:rPr sz="1400" spc="-1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02020"/>
                </a:solidFill>
                <a:latin typeface="Calibri"/>
                <a:cs typeface="Calibri"/>
              </a:rPr>
              <a:t>hairpin</a:t>
            </a:r>
            <a:r>
              <a:rPr sz="1400" spc="-2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02020"/>
                </a:solidFill>
                <a:latin typeface="Calibri"/>
                <a:cs typeface="Calibri"/>
              </a:rPr>
              <a:t>vessels</a:t>
            </a:r>
            <a:r>
              <a:rPr sz="1400" spc="145" dirty="0">
                <a:solidFill>
                  <a:srgbClr val="202020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202020"/>
                </a:solidFill>
                <a:latin typeface="Calibri"/>
                <a:cs typeface="Calibri"/>
              </a:rPr>
              <a:t>in</a:t>
            </a:r>
            <a:r>
              <a:rPr sz="1400" spc="-1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02020"/>
                </a:solidFill>
                <a:latin typeface="Calibri"/>
                <a:cs typeface="Calibri"/>
              </a:rPr>
              <a:t>a</a:t>
            </a:r>
            <a:r>
              <a:rPr sz="1400" spc="-1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02020"/>
                </a:solidFill>
                <a:latin typeface="Calibri"/>
                <a:cs typeface="Calibri"/>
              </a:rPr>
              <a:t>clustered</a:t>
            </a:r>
            <a:r>
              <a:rPr sz="1400" spc="-2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02020"/>
                </a:solidFill>
                <a:latin typeface="Calibri"/>
                <a:cs typeface="Calibri"/>
              </a:rPr>
              <a:t>and</a:t>
            </a:r>
            <a:r>
              <a:rPr sz="1400" spc="-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02020"/>
                </a:solidFill>
                <a:latin typeface="Calibri"/>
                <a:cs typeface="Calibri"/>
              </a:rPr>
              <a:t>linear</a:t>
            </a:r>
            <a:r>
              <a:rPr sz="1400" spc="-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02020"/>
                </a:solidFill>
                <a:latin typeface="Calibri"/>
                <a:cs typeface="Calibri"/>
              </a:rPr>
              <a:t>arrangement.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400" dirty="0">
                <a:latin typeface="Calibri"/>
                <a:cs typeface="Calibri"/>
              </a:rPr>
              <a:t>Its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prevelance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underestimated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-a</a:t>
            </a:r>
            <a:r>
              <a:rPr sz="1400" dirty="0">
                <a:solidFill>
                  <a:srgbClr val="333333"/>
                </a:solidFill>
                <a:latin typeface="Calibri"/>
                <a:cs typeface="Calibri"/>
              </a:rPr>
              <a:t>ffects</a:t>
            </a:r>
            <a:r>
              <a:rPr sz="1400" spc="-3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33333"/>
                </a:solidFill>
                <a:latin typeface="Calibri"/>
                <a:cs typeface="Calibri"/>
              </a:rPr>
              <a:t>0.01</a:t>
            </a:r>
            <a:r>
              <a:rPr sz="1400" spc="-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33333"/>
                </a:solidFill>
                <a:latin typeface="Calibri"/>
                <a:cs typeface="Calibri"/>
              </a:rPr>
              <a:t>%</a:t>
            </a:r>
            <a:r>
              <a:rPr sz="1400" spc="-1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33333"/>
                </a:solidFill>
                <a:latin typeface="Calibri"/>
                <a:cs typeface="Calibri"/>
              </a:rPr>
              <a:t>of</a:t>
            </a:r>
            <a:r>
              <a:rPr sz="1400" spc="-1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33333"/>
                </a:solidFill>
                <a:latin typeface="Calibri"/>
                <a:cs typeface="Calibri"/>
              </a:rPr>
              <a:t>women</a:t>
            </a:r>
            <a:r>
              <a:rPr sz="1400" spc="-2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33333"/>
                </a:solidFill>
                <a:latin typeface="Calibri"/>
                <a:cs typeface="Calibri"/>
              </a:rPr>
              <a:t>with</a:t>
            </a:r>
            <a:r>
              <a:rPr sz="1400" spc="28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pain,</a:t>
            </a:r>
            <a:r>
              <a:rPr sz="1400" spc="-10" dirty="0">
                <a:latin typeface="Calibri"/>
                <a:cs typeface="Calibri"/>
              </a:rPr>
              <a:t> burning</a:t>
            </a:r>
            <a:endParaRPr sz="1400">
              <a:latin typeface="Calibri"/>
              <a:cs typeface="Calibri"/>
            </a:endParaRPr>
          </a:p>
          <a:p>
            <a:pPr marL="12700" marR="19050">
              <a:lnSpc>
                <a:spcPct val="152100"/>
              </a:lnSpc>
              <a:spcBef>
                <a:spcPts val="15"/>
              </a:spcBef>
            </a:pPr>
            <a:r>
              <a:rPr sz="1400" dirty="0">
                <a:latin typeface="Calibri"/>
                <a:cs typeface="Calibri"/>
              </a:rPr>
              <a:t>sensation,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dyspareunia,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post-</a:t>
            </a:r>
            <a:r>
              <a:rPr sz="1400" dirty="0">
                <a:latin typeface="Calibri"/>
                <a:cs typeface="Calibri"/>
              </a:rPr>
              <a:t>coital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bleeding,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02020"/>
                </a:solidFill>
                <a:latin typeface="Calibri"/>
                <a:cs typeface="Calibri"/>
              </a:rPr>
              <a:t>soreness,</a:t>
            </a:r>
            <a:r>
              <a:rPr sz="1400" spc="-2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02020"/>
                </a:solidFill>
                <a:latin typeface="Calibri"/>
                <a:cs typeface="Calibri"/>
              </a:rPr>
              <a:t>pruritus</a:t>
            </a:r>
            <a:r>
              <a:rPr sz="1400" spc="-1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02020"/>
                </a:solidFill>
                <a:latin typeface="Calibri"/>
                <a:cs typeface="Calibri"/>
              </a:rPr>
              <a:t>,</a:t>
            </a:r>
            <a:r>
              <a:rPr sz="1400" spc="-3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02020"/>
                </a:solidFill>
                <a:latin typeface="Calibri"/>
                <a:cs typeface="Calibri"/>
              </a:rPr>
              <a:t>persistent</a:t>
            </a:r>
            <a:r>
              <a:rPr sz="1400" spc="-25" dirty="0">
                <a:solidFill>
                  <a:srgbClr val="202020"/>
                </a:solidFill>
                <a:latin typeface="Calibri"/>
                <a:cs typeface="Calibri"/>
              </a:rPr>
              <a:t> and </a:t>
            </a:r>
            <a:r>
              <a:rPr sz="1400" dirty="0">
                <a:solidFill>
                  <a:srgbClr val="202020"/>
                </a:solidFill>
                <a:latin typeface="Calibri"/>
                <a:cs typeface="Calibri"/>
              </a:rPr>
              <a:t>copious</a:t>
            </a:r>
            <a:r>
              <a:rPr sz="1400" spc="26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02020"/>
                </a:solidFill>
                <a:latin typeface="Calibri"/>
                <a:cs typeface="Calibri"/>
              </a:rPr>
              <a:t>blood</a:t>
            </a:r>
            <a:r>
              <a:rPr sz="1400" spc="-3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02020"/>
                </a:solidFill>
                <a:latin typeface="Calibri"/>
                <a:cs typeface="Calibri"/>
              </a:rPr>
              <a:t>tinged</a:t>
            </a:r>
            <a:r>
              <a:rPr sz="1400" spc="-3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02020"/>
                </a:solidFill>
                <a:latin typeface="Calibri"/>
                <a:cs typeface="Calibri"/>
              </a:rPr>
              <a:t>vaginal</a:t>
            </a:r>
            <a:r>
              <a:rPr sz="1400" spc="-3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02020"/>
                </a:solidFill>
                <a:latin typeface="Calibri"/>
                <a:cs typeface="Calibri"/>
              </a:rPr>
              <a:t>discharge,</a:t>
            </a:r>
            <a:r>
              <a:rPr sz="1400" spc="-3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02020"/>
                </a:solidFill>
                <a:latin typeface="Calibri"/>
                <a:cs typeface="Calibri"/>
              </a:rPr>
              <a:t>dysuria.Presents</a:t>
            </a:r>
            <a:r>
              <a:rPr sz="1400" spc="-2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202020"/>
                </a:solidFill>
                <a:latin typeface="Calibri"/>
                <a:cs typeface="Calibri"/>
              </a:rPr>
              <a:t>with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914399"/>
            <a:ext cx="5731509" cy="42989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782167"/>
            <a:ext cx="5751195" cy="71907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45415" indent="287655">
              <a:lnSpc>
                <a:spcPct val="152900"/>
              </a:lnSpc>
              <a:spcBef>
                <a:spcPts val="95"/>
              </a:spcBef>
              <a:buChar char="•"/>
              <a:tabLst>
                <a:tab pos="300355" algn="l"/>
                <a:tab pos="300990" algn="l"/>
              </a:tabLst>
            </a:pPr>
            <a:r>
              <a:rPr sz="1400" dirty="0">
                <a:latin typeface="Calibri"/>
                <a:cs typeface="Calibri"/>
              </a:rPr>
              <a:t>Bright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red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erythema-</a:t>
            </a:r>
            <a:r>
              <a:rPr sz="1400" dirty="0">
                <a:latin typeface="Calibri"/>
                <a:cs typeface="Calibri"/>
              </a:rPr>
              <a:t>glazed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appearance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,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erosions</a:t>
            </a:r>
            <a:r>
              <a:rPr sz="1400" spc="3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3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well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demarcated </a:t>
            </a:r>
            <a:r>
              <a:rPr sz="1400" dirty="0">
                <a:latin typeface="Calibri"/>
                <a:cs typeface="Calibri"/>
              </a:rPr>
              <a:t>white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reticular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rim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(Wickham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striae)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Calibri"/>
              <a:buChar char="•"/>
            </a:pPr>
            <a:endParaRPr sz="1850">
              <a:latin typeface="Calibri"/>
              <a:cs typeface="Calibri"/>
            </a:endParaRPr>
          </a:p>
          <a:p>
            <a:pPr marL="381000" indent="-368935">
              <a:lnSpc>
                <a:spcPct val="100000"/>
              </a:lnSpc>
              <a:buChar char="•"/>
              <a:tabLst>
                <a:tab pos="381000" algn="l"/>
                <a:tab pos="381635" algn="l"/>
              </a:tabLst>
            </a:pPr>
            <a:r>
              <a:rPr sz="1400" dirty="0">
                <a:latin typeface="Calibri"/>
                <a:cs typeface="Calibri"/>
              </a:rPr>
              <a:t>Symmetrical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bilateral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-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affects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labia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majora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introitus</a:t>
            </a:r>
            <a:r>
              <a:rPr sz="1400" spc="-10" dirty="0">
                <a:solidFill>
                  <a:srgbClr val="333333"/>
                </a:solidFill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Calibri"/>
              <a:buChar char="•"/>
            </a:pPr>
            <a:endParaRPr sz="1150">
              <a:latin typeface="Calibri"/>
              <a:cs typeface="Calibri"/>
            </a:endParaRPr>
          </a:p>
          <a:p>
            <a:pPr marL="12700" marR="387985" indent="368300">
              <a:lnSpc>
                <a:spcPct val="152100"/>
              </a:lnSpc>
              <a:buChar char="•"/>
              <a:tabLst>
                <a:tab pos="381000" algn="l"/>
                <a:tab pos="381635" algn="l"/>
              </a:tabLst>
            </a:pPr>
            <a:r>
              <a:rPr sz="1400" dirty="0">
                <a:latin typeface="Calibri"/>
                <a:cs typeface="Calibri"/>
              </a:rPr>
              <a:t>Seen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other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forms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lichen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planus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/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auto-immune</a:t>
            </a:r>
            <a:r>
              <a:rPr sz="1400" spc="-10" dirty="0">
                <a:latin typeface="Calibri"/>
                <a:cs typeface="Calibri"/>
              </a:rPr>
              <a:t> diseases/drug exposure.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Calibri"/>
              <a:buChar char="•"/>
            </a:pPr>
            <a:endParaRPr sz="1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spc="-10" dirty="0">
                <a:latin typeface="Calibri"/>
                <a:cs typeface="Calibri"/>
              </a:rPr>
              <a:t>Differentials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850">
              <a:latin typeface="Calibri"/>
              <a:cs typeface="Calibri"/>
            </a:endParaRPr>
          </a:p>
          <a:p>
            <a:pPr marL="381000" indent="-368935">
              <a:lnSpc>
                <a:spcPct val="100000"/>
              </a:lnSpc>
              <a:buChar char="•"/>
              <a:tabLst>
                <a:tab pos="381000" algn="l"/>
                <a:tab pos="381635" algn="l"/>
              </a:tabLst>
            </a:pPr>
            <a:r>
              <a:rPr sz="1400" dirty="0">
                <a:latin typeface="Calibri"/>
                <a:cs typeface="Calibri"/>
              </a:rPr>
              <a:t>Extra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mamillary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Paget's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disease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Calibri"/>
              <a:buChar char="•"/>
            </a:pPr>
            <a:endParaRPr sz="1150">
              <a:latin typeface="Calibri"/>
              <a:cs typeface="Calibri"/>
            </a:endParaRPr>
          </a:p>
          <a:p>
            <a:pPr marL="12700" marR="283845" indent="368300">
              <a:lnSpc>
                <a:spcPct val="151400"/>
              </a:lnSpc>
              <a:spcBef>
                <a:spcPts val="5"/>
              </a:spcBef>
              <a:buChar char="•"/>
              <a:tabLst>
                <a:tab pos="381000" algn="l"/>
                <a:tab pos="381635" algn="l"/>
              </a:tabLst>
            </a:pPr>
            <a:r>
              <a:rPr sz="1400" dirty="0">
                <a:latin typeface="Calibri"/>
                <a:cs typeface="Calibri"/>
              </a:rPr>
              <a:t>Crohn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disease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-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Erosions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oral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cavity,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vulva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perineum,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anus,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present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years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before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bowel</a:t>
            </a:r>
            <a:r>
              <a:rPr sz="1400" spc="-10" dirty="0">
                <a:latin typeface="Calibri"/>
                <a:cs typeface="Calibri"/>
              </a:rPr>
              <a:t> findings.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Calibri"/>
              <a:buChar char="•"/>
            </a:pPr>
            <a:endParaRPr sz="1150">
              <a:latin typeface="Calibri"/>
              <a:cs typeface="Calibri"/>
            </a:endParaRPr>
          </a:p>
          <a:p>
            <a:pPr marL="12700" marR="280035" indent="368300">
              <a:lnSpc>
                <a:spcPct val="151400"/>
              </a:lnSpc>
              <a:buChar char="•"/>
              <a:tabLst>
                <a:tab pos="381000" algn="l"/>
                <a:tab pos="381635" algn="l"/>
              </a:tabLst>
            </a:pPr>
            <a:r>
              <a:rPr sz="1400" dirty="0">
                <a:latin typeface="Calibri"/>
                <a:cs typeface="Calibri"/>
              </a:rPr>
              <a:t>Autoimmune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bullous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diseases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-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differentiated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by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immunofluorescence studies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Calibri"/>
              <a:buChar char="•"/>
            </a:pPr>
            <a:endParaRPr sz="1850">
              <a:latin typeface="Calibri"/>
              <a:cs typeface="Calibri"/>
            </a:endParaRPr>
          </a:p>
          <a:p>
            <a:pPr marL="381000" indent="-368935">
              <a:lnSpc>
                <a:spcPct val="100000"/>
              </a:lnSpc>
              <a:buChar char="•"/>
              <a:tabLst>
                <a:tab pos="381000" algn="l"/>
                <a:tab pos="381635" algn="l"/>
              </a:tabLst>
            </a:pPr>
            <a:r>
              <a:rPr sz="1400" dirty="0">
                <a:latin typeface="Calibri"/>
                <a:cs typeface="Calibri"/>
              </a:rPr>
              <a:t>Behcet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syndrome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Calibri"/>
              <a:buChar char="•"/>
            </a:pPr>
            <a:endParaRPr sz="1850">
              <a:latin typeface="Calibri"/>
              <a:cs typeface="Calibri"/>
            </a:endParaRPr>
          </a:p>
          <a:p>
            <a:pPr marL="381000" indent="-368935">
              <a:lnSpc>
                <a:spcPct val="100000"/>
              </a:lnSpc>
              <a:buChar char="•"/>
              <a:tabLst>
                <a:tab pos="381000" algn="l"/>
                <a:tab pos="381635" algn="l"/>
              </a:tabLst>
            </a:pPr>
            <a:r>
              <a:rPr sz="1400" dirty="0">
                <a:latin typeface="Calibri"/>
                <a:cs typeface="Calibri"/>
              </a:rPr>
              <a:t>Erythema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multiforme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Calibri"/>
              <a:buChar char="•"/>
            </a:pPr>
            <a:endParaRPr sz="1850">
              <a:latin typeface="Calibri"/>
              <a:cs typeface="Calibri"/>
            </a:endParaRPr>
          </a:p>
          <a:p>
            <a:pPr marL="381000" indent="-368935">
              <a:lnSpc>
                <a:spcPct val="100000"/>
              </a:lnSpc>
              <a:spcBef>
                <a:spcPts val="5"/>
              </a:spcBef>
              <a:buChar char="•"/>
              <a:tabLst>
                <a:tab pos="381000" algn="l"/>
                <a:tab pos="381635" algn="l"/>
              </a:tabLst>
            </a:pPr>
            <a:r>
              <a:rPr sz="1400" spc="-10" dirty="0">
                <a:latin typeface="Calibri"/>
                <a:cs typeface="Calibri"/>
              </a:rPr>
              <a:t>Stevens-</a:t>
            </a:r>
            <a:r>
              <a:rPr sz="1400" dirty="0">
                <a:latin typeface="Calibri"/>
                <a:cs typeface="Calibri"/>
              </a:rPr>
              <a:t>Johnson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syndrome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Calibri"/>
              <a:buChar char="•"/>
            </a:pPr>
            <a:endParaRPr sz="1850">
              <a:latin typeface="Calibri"/>
              <a:cs typeface="Calibri"/>
            </a:endParaRPr>
          </a:p>
          <a:p>
            <a:pPr marL="381000" indent="-368935">
              <a:lnSpc>
                <a:spcPct val="100000"/>
              </a:lnSpc>
              <a:buChar char="•"/>
              <a:tabLst>
                <a:tab pos="381000" algn="l"/>
                <a:tab pos="381635" algn="l"/>
              </a:tabLst>
            </a:pPr>
            <a:r>
              <a:rPr sz="1400" dirty="0">
                <a:latin typeface="Calibri"/>
                <a:cs typeface="Calibri"/>
              </a:rPr>
              <a:t>Lichen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sclerosus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-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rarely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affects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vagina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oral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mucosa.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Calibri"/>
              <a:buChar char="•"/>
            </a:pPr>
            <a:endParaRPr sz="1850">
              <a:latin typeface="Calibri"/>
              <a:cs typeface="Calibri"/>
            </a:endParaRPr>
          </a:p>
          <a:p>
            <a:pPr marL="381000" indent="-368935">
              <a:lnSpc>
                <a:spcPct val="100000"/>
              </a:lnSpc>
              <a:buChar char="•"/>
              <a:tabLst>
                <a:tab pos="381000" algn="l"/>
                <a:tab pos="381635" algn="l"/>
              </a:tabLst>
            </a:pPr>
            <a:r>
              <a:rPr sz="1400" dirty="0">
                <a:latin typeface="Calibri"/>
                <a:cs typeface="Calibri"/>
              </a:rPr>
              <a:t>Plasma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cell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vulvitis,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vulvar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intraepithelial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neoplasm,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atrophic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vaginitis.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8739377"/>
            <a:ext cx="2947670" cy="745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Dermatoscopy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characterstic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findings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0F2CF8"/>
                </a:solidFill>
                <a:latin typeface="Calibri"/>
                <a:cs typeface="Calibri"/>
              </a:rPr>
              <a:t>Vascular</a:t>
            </a:r>
            <a:r>
              <a:rPr sz="1400" b="1" spc="-40" dirty="0">
                <a:solidFill>
                  <a:srgbClr val="0F2CF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0F2CF8"/>
                </a:solidFill>
                <a:latin typeface="Calibri"/>
                <a:cs typeface="Calibri"/>
              </a:rPr>
              <a:t>findings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704" y="914653"/>
            <a:ext cx="179831" cy="21793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704" y="1417573"/>
            <a:ext cx="179831" cy="21793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704" y="1922017"/>
            <a:ext cx="179831" cy="21793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704" y="2424937"/>
            <a:ext cx="179831" cy="21793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704" y="2927857"/>
            <a:ext cx="179831" cy="21793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704" y="3935602"/>
            <a:ext cx="179831" cy="21793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704" y="5089270"/>
            <a:ext cx="179831" cy="21793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704" y="5593968"/>
            <a:ext cx="179831" cy="21793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704" y="6096888"/>
            <a:ext cx="179831" cy="21793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704" y="6599808"/>
            <a:ext cx="179831" cy="217932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902004" y="892809"/>
            <a:ext cx="5588635" cy="5924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0979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02020"/>
                </a:solidFill>
                <a:latin typeface="Calibri"/>
                <a:cs typeface="Calibri"/>
              </a:rPr>
              <a:t>T</a:t>
            </a:r>
            <a:r>
              <a:rPr sz="1400" dirty="0">
                <a:latin typeface="Calibri"/>
                <a:cs typeface="Calibri"/>
              </a:rPr>
              <a:t>hick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linear,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irregular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vessels,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including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hairpin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vessels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850">
              <a:latin typeface="Calibri"/>
              <a:cs typeface="Calibri"/>
            </a:endParaRPr>
          </a:p>
          <a:p>
            <a:pPr marL="220979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No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dotted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vessels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Calibri"/>
              <a:cs typeface="Calibri"/>
            </a:endParaRPr>
          </a:p>
          <a:p>
            <a:pPr marL="18161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Calibri"/>
                <a:cs typeface="Calibri"/>
              </a:rPr>
              <a:t>Diffuse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arrangement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throughout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lesions</a:t>
            </a:r>
            <a:endParaRPr sz="1400">
              <a:latin typeface="Calibri"/>
              <a:cs typeface="Calibri"/>
            </a:endParaRPr>
          </a:p>
          <a:p>
            <a:pPr marL="220979" marR="1223645">
              <a:lnSpc>
                <a:spcPct val="235700"/>
              </a:lnSpc>
            </a:pPr>
            <a:r>
              <a:rPr sz="1400" dirty="0">
                <a:latin typeface="Calibri"/>
                <a:cs typeface="Calibri"/>
              </a:rPr>
              <a:t>Radial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parallel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arrangement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periphery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lesions Sea-</a:t>
            </a:r>
            <a:r>
              <a:rPr sz="1400" dirty="0">
                <a:latin typeface="Calibri"/>
                <a:cs typeface="Calibri"/>
              </a:rPr>
              <a:t>anemone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pattern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0F2CF8"/>
                </a:solidFill>
                <a:latin typeface="Calibri"/>
                <a:cs typeface="Calibri"/>
              </a:rPr>
              <a:t>Non</a:t>
            </a:r>
            <a:r>
              <a:rPr sz="1400" b="1" spc="-20" dirty="0">
                <a:solidFill>
                  <a:srgbClr val="0F2CF8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F2CF8"/>
                </a:solidFill>
                <a:latin typeface="Calibri"/>
                <a:cs typeface="Calibri"/>
              </a:rPr>
              <a:t>vascular</a:t>
            </a:r>
            <a:r>
              <a:rPr sz="1400" b="1" spc="-20" dirty="0">
                <a:solidFill>
                  <a:srgbClr val="0F2CF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0F2CF8"/>
                </a:solidFill>
                <a:latin typeface="Calibri"/>
                <a:cs typeface="Calibri"/>
              </a:rPr>
              <a:t>findings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50">
              <a:latin typeface="Calibri"/>
              <a:cs typeface="Calibri"/>
            </a:endParaRPr>
          </a:p>
          <a:p>
            <a:pPr marL="181610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Wickham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striae,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following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configuration: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Reticular.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Homogeneous</a:t>
            </a:r>
            <a:endParaRPr sz="1400">
              <a:latin typeface="Calibri"/>
              <a:cs typeface="Calibri"/>
            </a:endParaRPr>
          </a:p>
          <a:p>
            <a:pPr marL="12700" marR="22225">
              <a:lnSpc>
                <a:spcPct val="152100"/>
              </a:lnSpc>
              <a:spcBef>
                <a:spcPts val="15"/>
              </a:spcBef>
            </a:pPr>
            <a:r>
              <a:rPr sz="1400" spc="-10" dirty="0">
                <a:latin typeface="Calibri"/>
                <a:cs typeface="Calibri"/>
              </a:rPr>
              <a:t>,Rounded-</a:t>
            </a:r>
            <a:r>
              <a:rPr sz="1400" dirty="0">
                <a:latin typeface="Calibri"/>
                <a:cs typeface="Calibri"/>
              </a:rPr>
              <a:t>globular,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Annular,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Radial</a:t>
            </a:r>
            <a:r>
              <a:rPr sz="1400" spc="29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streaming,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Dots/“starry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sky”,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Gray-white </a:t>
            </a:r>
            <a:r>
              <a:rPr sz="1400" dirty="0">
                <a:latin typeface="Calibri"/>
                <a:cs typeface="Calibri"/>
              </a:rPr>
              <a:t>and/or </a:t>
            </a:r>
            <a:r>
              <a:rPr sz="1400" spc="-10" dirty="0">
                <a:latin typeface="Calibri"/>
                <a:cs typeface="Calibri"/>
              </a:rPr>
              <a:t>blue-</a:t>
            </a:r>
            <a:r>
              <a:rPr sz="1400" dirty="0">
                <a:latin typeface="Calibri"/>
                <a:cs typeface="Calibri"/>
              </a:rPr>
              <a:t>white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veil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50">
              <a:latin typeface="Calibri"/>
              <a:cs typeface="Calibri"/>
            </a:endParaRPr>
          </a:p>
          <a:p>
            <a:pPr marL="181610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Dull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intense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red</a:t>
            </a:r>
            <a:r>
              <a:rPr sz="1400" spc="-10" dirty="0">
                <a:latin typeface="Calibri"/>
                <a:cs typeface="Calibri"/>
              </a:rPr>
              <a:t> background</a:t>
            </a:r>
            <a:endParaRPr sz="1400">
              <a:latin typeface="Calibri"/>
              <a:cs typeface="Calibri"/>
            </a:endParaRPr>
          </a:p>
          <a:p>
            <a:pPr marL="181610" marR="3683000">
              <a:lnSpc>
                <a:spcPct val="235700"/>
              </a:lnSpc>
              <a:spcBef>
                <a:spcPts val="15"/>
              </a:spcBef>
            </a:pPr>
            <a:r>
              <a:rPr sz="1400" spc="-10" dirty="0">
                <a:latin typeface="Calibri"/>
                <a:cs typeface="Calibri"/>
              </a:rPr>
              <a:t>Blue-</a:t>
            </a:r>
            <a:r>
              <a:rPr sz="1400" dirty="0">
                <a:latin typeface="Calibri"/>
                <a:cs typeface="Calibri"/>
              </a:rPr>
              <a:t>gray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dots/globules </a:t>
            </a:r>
            <a:r>
              <a:rPr sz="1400" dirty="0">
                <a:latin typeface="Calibri"/>
                <a:cs typeface="Calibri"/>
              </a:rPr>
              <a:t>Peppering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pigment Comedo-</a:t>
            </a:r>
            <a:r>
              <a:rPr sz="1400" dirty="0">
                <a:latin typeface="Calibri"/>
                <a:cs typeface="Calibri"/>
              </a:rPr>
              <a:t>like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openings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02004" y="7475828"/>
            <a:ext cx="5725160" cy="2303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22275">
              <a:lnSpc>
                <a:spcPct val="1523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Attached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image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after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3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months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treatment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considering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erosive </a:t>
            </a:r>
            <a:r>
              <a:rPr sz="1400" dirty="0">
                <a:latin typeface="Calibri"/>
                <a:cs typeface="Calibri"/>
              </a:rPr>
              <a:t>lichen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planus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85"/>
              </a:spcBef>
            </a:pPr>
            <a:r>
              <a:rPr sz="1400" dirty="0">
                <a:latin typeface="Calibri"/>
                <a:cs typeface="Calibri"/>
              </a:rPr>
              <a:t>Treatment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given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52100"/>
              </a:lnSpc>
              <a:spcBef>
                <a:spcPts val="15"/>
              </a:spcBef>
            </a:pPr>
            <a:r>
              <a:rPr sz="1400" dirty="0">
                <a:latin typeface="Calibri"/>
                <a:cs typeface="Calibri"/>
              </a:rPr>
              <a:t>Tab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prednisolone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30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mg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-7days</a:t>
            </a:r>
            <a:r>
              <a:rPr sz="1400" spc="28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followed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by</a:t>
            </a:r>
            <a:r>
              <a:rPr sz="1400" spc="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20mg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7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days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10mg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7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days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5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mg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7days</a:t>
            </a:r>
            <a:r>
              <a:rPr sz="1400" spc="3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- total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month.</a:t>
            </a:r>
            <a:endParaRPr sz="1400">
              <a:latin typeface="Calibri"/>
              <a:cs typeface="Calibri"/>
            </a:endParaRPr>
          </a:p>
          <a:p>
            <a:pPr marL="12700" marR="656590">
              <a:lnSpc>
                <a:spcPct val="152100"/>
              </a:lnSpc>
              <a:spcBef>
                <a:spcPts val="10"/>
              </a:spcBef>
            </a:pPr>
            <a:r>
              <a:rPr sz="1400" dirty="0">
                <a:latin typeface="Calibri"/>
                <a:cs typeface="Calibri"/>
              </a:rPr>
              <a:t>Clobetasone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propionate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0.05%)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once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daily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months</a:t>
            </a:r>
            <a:r>
              <a:rPr sz="1400" spc="29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followed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by </a:t>
            </a:r>
            <a:r>
              <a:rPr sz="1400" dirty="0">
                <a:latin typeface="Calibri"/>
                <a:cs typeface="Calibri"/>
              </a:rPr>
              <a:t>alternate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days</a:t>
            </a:r>
            <a:r>
              <a:rPr sz="1400" spc="27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continuing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.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Tacrolimus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0.01%)cream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once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daily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1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94333"/>
            <a:ext cx="57321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month</a:t>
            </a:r>
            <a:r>
              <a:rPr sz="1400" spc="27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followed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alternate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days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-1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month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twice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week</a:t>
            </a:r>
            <a:r>
              <a:rPr sz="1400" spc="29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still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continuing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1239900"/>
            <a:ext cx="5731509" cy="76422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1545082"/>
            <a:ext cx="5721985" cy="6426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Dr.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Nina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Madnani,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MUMBAI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latin typeface="Calibri"/>
                <a:cs typeface="Calibri"/>
              </a:rPr>
              <a:t>CASE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spc="-50" dirty="0">
                <a:latin typeface="Calibri"/>
                <a:cs typeface="Calibri"/>
              </a:rPr>
              <a:t>4</a:t>
            </a:r>
            <a:endParaRPr sz="1400">
              <a:latin typeface="Calibri"/>
              <a:cs typeface="Calibri"/>
            </a:endParaRPr>
          </a:p>
          <a:p>
            <a:pPr marL="12700" marR="33655">
              <a:lnSpc>
                <a:spcPct val="152700"/>
              </a:lnSpc>
            </a:pPr>
            <a:r>
              <a:rPr sz="1400" dirty="0">
                <a:latin typeface="Calibri"/>
                <a:cs typeface="Calibri"/>
              </a:rPr>
              <a:t>I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am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Dr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Madnani</a:t>
            </a:r>
            <a:r>
              <a:rPr sz="1400" dirty="0">
                <a:latin typeface="Calibri"/>
                <a:cs typeface="Calibri"/>
              </a:rPr>
              <a:t>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Member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SIG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FGD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group,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thank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Smitha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Dr </a:t>
            </a:r>
            <a:r>
              <a:rPr sz="1400" dirty="0">
                <a:latin typeface="Calibri"/>
                <a:cs typeface="Calibri"/>
              </a:rPr>
              <a:t>Pragya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taking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this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forward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this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discussion,</a:t>
            </a:r>
            <a:r>
              <a:rPr sz="1400" spc="28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giving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this</a:t>
            </a:r>
            <a:r>
              <a:rPr sz="1400" spc="-10" dirty="0">
                <a:latin typeface="Calibri"/>
                <a:cs typeface="Calibri"/>
              </a:rPr>
              <a:t> opportunity.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40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yr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old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female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came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 5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yr history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itchy</a:t>
            </a:r>
            <a:r>
              <a:rPr sz="1400" spc="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skin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rash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the </a:t>
            </a:r>
            <a:r>
              <a:rPr sz="1400" dirty="0">
                <a:latin typeface="Calibri"/>
                <a:cs typeface="Calibri"/>
              </a:rPr>
              <a:t>groins,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vulva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perianal</a:t>
            </a:r>
            <a:r>
              <a:rPr sz="1400" spc="-10" dirty="0">
                <a:latin typeface="Calibri"/>
                <a:cs typeface="Calibri"/>
              </a:rPr>
              <a:t> areas.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52100"/>
              </a:lnSpc>
              <a:spcBef>
                <a:spcPts val="15"/>
              </a:spcBef>
            </a:pPr>
            <a:r>
              <a:rPr sz="1400" dirty="0">
                <a:latin typeface="Calibri"/>
                <a:cs typeface="Calibri"/>
              </a:rPr>
              <a:t>She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H/o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asthama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childhood,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also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eczema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short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period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during </a:t>
            </a:r>
            <a:r>
              <a:rPr sz="1400" dirty="0">
                <a:latin typeface="Calibri"/>
                <a:cs typeface="Calibri"/>
              </a:rPr>
              <a:t>her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teens.</a:t>
            </a:r>
            <a:endParaRPr sz="1400">
              <a:latin typeface="Calibri"/>
              <a:cs typeface="Calibri"/>
            </a:endParaRPr>
          </a:p>
          <a:p>
            <a:pPr marL="12700" marR="247015">
              <a:lnSpc>
                <a:spcPct val="152100"/>
              </a:lnSpc>
              <a:spcBef>
                <a:spcPts val="10"/>
              </a:spcBef>
            </a:pPr>
            <a:r>
              <a:rPr sz="1400" dirty="0">
                <a:latin typeface="Calibri"/>
                <a:cs typeface="Calibri"/>
              </a:rPr>
              <a:t>Both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been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treated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allopathic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medicines,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felt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had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been </a:t>
            </a:r>
            <a:r>
              <a:rPr sz="1400" spc="-10" dirty="0">
                <a:latin typeface="Calibri"/>
                <a:cs typeface="Calibri"/>
              </a:rPr>
              <a:t>"cured".</a:t>
            </a:r>
            <a:endParaRPr sz="1400">
              <a:latin typeface="Calibri"/>
              <a:cs typeface="Calibri"/>
            </a:endParaRPr>
          </a:p>
          <a:p>
            <a:pPr marL="12700" marR="31750" algn="just">
              <a:lnSpc>
                <a:spcPct val="152600"/>
              </a:lnSpc>
              <a:spcBef>
                <a:spcPts val="5"/>
              </a:spcBef>
            </a:pPr>
            <a:r>
              <a:rPr sz="1400" dirty="0">
                <a:latin typeface="Calibri"/>
                <a:cs typeface="Calibri"/>
              </a:rPr>
              <a:t>Over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last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3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yrs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had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been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diagnosed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CIU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via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another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dermatologist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atarax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25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3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times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day,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which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seemed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controlher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urticaria,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but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ontrolling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vulvar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itch.</a:t>
            </a:r>
            <a:endParaRPr sz="1400">
              <a:latin typeface="Calibri"/>
              <a:cs typeface="Calibri"/>
            </a:endParaRPr>
          </a:p>
          <a:p>
            <a:pPr marL="12700" marR="404495">
              <a:lnSpc>
                <a:spcPct val="152900"/>
              </a:lnSpc>
            </a:pPr>
            <a:r>
              <a:rPr sz="1400" dirty="0">
                <a:latin typeface="Calibri"/>
                <a:cs typeface="Calibri"/>
              </a:rPr>
              <a:t>She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been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administered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over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years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several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courses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fluconazole, </a:t>
            </a:r>
            <a:r>
              <a:rPr sz="1400" dirty="0">
                <a:latin typeface="Calibri"/>
                <a:cs typeface="Calibri"/>
              </a:rPr>
              <a:t>clindamycin,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topical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steroids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</a:t>
            </a:r>
            <a:r>
              <a:rPr sz="1400" spc="-10" dirty="0">
                <a:latin typeface="Calibri"/>
                <a:cs typeface="Calibri"/>
              </a:rPr>
              <a:t> relief.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400" dirty="0">
                <a:latin typeface="Calibri"/>
                <a:cs typeface="Calibri"/>
              </a:rPr>
              <a:t>She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non-</a:t>
            </a:r>
            <a:r>
              <a:rPr sz="1400" dirty="0">
                <a:latin typeface="Calibri"/>
                <a:cs typeface="Calibri"/>
              </a:rPr>
              <a:t>diabetic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 </a:t>
            </a:r>
            <a:r>
              <a:rPr sz="1400" spc="-10" dirty="0">
                <a:latin typeface="Calibri"/>
                <a:cs typeface="Calibri"/>
              </a:rPr>
              <a:t>comorbidities.</a:t>
            </a:r>
            <a:endParaRPr sz="1400">
              <a:latin typeface="Calibri"/>
              <a:cs typeface="Calibri"/>
            </a:endParaRPr>
          </a:p>
          <a:p>
            <a:pPr marL="12700" marR="1379855">
              <a:lnSpc>
                <a:spcPct val="152100"/>
              </a:lnSpc>
              <a:spcBef>
                <a:spcPts val="15"/>
              </a:spcBef>
            </a:pPr>
            <a:r>
              <a:rPr sz="1400" dirty="0">
                <a:latin typeface="Calibri"/>
                <a:cs typeface="Calibri"/>
              </a:rPr>
              <a:t>She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daughters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(twins),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12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yrs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age,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super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intelligent. </a:t>
            </a:r>
            <a:r>
              <a:rPr sz="1400" dirty="0">
                <a:latin typeface="Calibri"/>
                <a:cs typeface="Calibri"/>
              </a:rPr>
              <a:t>Her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clinical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images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attached.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sz="1400" dirty="0">
                <a:latin typeface="Calibri"/>
                <a:cs typeface="Calibri"/>
              </a:rPr>
              <a:t>WHAT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YOUR</a:t>
            </a:r>
            <a:r>
              <a:rPr sz="1400" spc="-10" dirty="0">
                <a:latin typeface="Calibri"/>
                <a:cs typeface="Calibri"/>
              </a:rPr>
              <a:t> DIAGNOSIS?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8771991"/>
            <a:ext cx="5107305" cy="1002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2900"/>
              </a:lnSpc>
              <a:spcBef>
                <a:spcPts val="95"/>
              </a:spcBef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patient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also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had perianal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involvement</a:t>
            </a:r>
            <a:r>
              <a:rPr sz="1400" spc="28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(image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attached)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well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as </a:t>
            </a:r>
            <a:r>
              <a:rPr sz="1400" dirty="0">
                <a:latin typeface="Calibri"/>
                <a:cs typeface="Calibri"/>
              </a:rPr>
              <a:t>inframammary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axillary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involvement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similar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lesions.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1400" dirty="0">
                <a:latin typeface="Calibri"/>
                <a:cs typeface="Calibri"/>
              </a:rPr>
              <a:t>No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mucosal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involvement.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782167"/>
            <a:ext cx="5748020" cy="1328420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1400" dirty="0">
                <a:latin typeface="Calibri"/>
                <a:cs typeface="Calibri"/>
              </a:rPr>
              <a:t>Pruritis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intense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relief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atarax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25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mg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tds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(which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taking</a:t>
            </a:r>
            <a:endParaRPr sz="1400">
              <a:latin typeface="Calibri"/>
              <a:cs typeface="Calibri"/>
            </a:endParaRPr>
          </a:p>
          <a:p>
            <a:pPr marL="2661285" marR="5080">
              <a:lnSpc>
                <a:spcPct val="152500"/>
              </a:lnSpc>
              <a:spcBef>
                <a:spcPts val="5"/>
              </a:spcBef>
              <a:tabLst>
                <a:tab pos="3903979" algn="l"/>
              </a:tabLst>
            </a:pPr>
            <a:r>
              <a:rPr sz="1400" dirty="0">
                <a:latin typeface="Calibri"/>
                <a:cs typeface="Calibri"/>
              </a:rPr>
              <a:t>for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her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CIU.).A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biopsy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performed,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and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biopsy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image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uploaded.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What</a:t>
            </a:r>
            <a:r>
              <a:rPr sz="1400" spc="-25" dirty="0">
                <a:latin typeface="Calibri"/>
                <a:cs typeface="Calibri"/>
              </a:rPr>
              <a:t> is </a:t>
            </a:r>
            <a:r>
              <a:rPr sz="1400" spc="-10" dirty="0">
                <a:latin typeface="Calibri"/>
                <a:cs typeface="Calibri"/>
              </a:rPr>
              <a:t>yourdiagnosis?</a:t>
            </a:r>
            <a:r>
              <a:rPr sz="1400" dirty="0">
                <a:latin typeface="Calibri"/>
                <a:cs typeface="Calibri"/>
              </a:rPr>
              <a:t>	How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would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you</a:t>
            </a:r>
            <a:r>
              <a:rPr sz="1400" spc="-10" dirty="0">
                <a:latin typeface="Calibri"/>
                <a:cs typeface="Calibri"/>
              </a:rPr>
              <a:t> manage?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8989314"/>
            <a:ext cx="13315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Here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what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did: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7575" y="4908930"/>
            <a:ext cx="4822825" cy="399097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53790" y="2263139"/>
            <a:ext cx="121920" cy="16192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4400" y="1362074"/>
            <a:ext cx="2550795" cy="340232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782167"/>
            <a:ext cx="5748020" cy="84924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32715">
              <a:lnSpc>
                <a:spcPct val="152900"/>
              </a:lnSpc>
              <a:spcBef>
                <a:spcPts val="95"/>
              </a:spcBef>
            </a:pPr>
            <a:r>
              <a:rPr sz="1400" dirty="0">
                <a:latin typeface="Calibri"/>
                <a:cs typeface="Calibri"/>
              </a:rPr>
              <a:t>When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patient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came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already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topical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had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CIU,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and </a:t>
            </a:r>
            <a:r>
              <a:rPr sz="1400" dirty="0">
                <a:latin typeface="Calibri"/>
                <a:cs typeface="Calibri"/>
              </a:rPr>
              <a:t>had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lots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striae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(look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images)</a:t>
            </a:r>
            <a:endParaRPr sz="1400">
              <a:latin typeface="Calibri"/>
              <a:cs typeface="Calibri"/>
            </a:endParaRPr>
          </a:p>
          <a:p>
            <a:pPr marL="12700" marR="333375">
              <a:lnSpc>
                <a:spcPts val="2570"/>
              </a:lnSpc>
              <a:spcBef>
                <a:spcPts val="220"/>
              </a:spcBef>
            </a:pPr>
            <a:r>
              <a:rPr sz="1400" dirty="0">
                <a:latin typeface="Calibri"/>
                <a:cs typeface="Calibri"/>
              </a:rPr>
              <a:t>Doxycycline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started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bid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dose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6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weeks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relief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was </a:t>
            </a:r>
            <a:r>
              <a:rPr sz="1400" spc="-20" dirty="0">
                <a:latin typeface="Calibri"/>
                <a:cs typeface="Calibri"/>
              </a:rPr>
              <a:t>then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1400" dirty="0">
                <a:latin typeface="Calibri"/>
                <a:cs typeface="Calibri"/>
              </a:rPr>
              <a:t>Started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her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Folitrax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10mg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her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CIU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which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came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under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control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4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months</a:t>
            </a:r>
            <a:endParaRPr sz="1400">
              <a:latin typeface="Calibri"/>
              <a:cs typeface="Calibri"/>
            </a:endParaRPr>
          </a:p>
          <a:p>
            <a:pPr marL="12700" marR="171450" algn="just">
              <a:lnSpc>
                <a:spcPct val="152600"/>
              </a:lnSpc>
              <a:spcBef>
                <a:spcPts val="5"/>
              </a:spcBef>
            </a:pPr>
            <a:r>
              <a:rPr sz="1400" dirty="0">
                <a:latin typeface="Calibri"/>
                <a:cs typeface="Calibri"/>
              </a:rPr>
              <a:t>.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folitrax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dose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raised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15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mg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but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effect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her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hailey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hailey. </a:t>
            </a:r>
            <a:r>
              <a:rPr sz="1400" dirty="0">
                <a:latin typeface="Calibri"/>
                <a:cs typeface="Calibri"/>
              </a:rPr>
              <a:t>Acetretin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could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given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sexually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active,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already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a </a:t>
            </a:r>
            <a:r>
              <a:rPr sz="1400" dirty="0">
                <a:latin typeface="Calibri"/>
                <a:cs typeface="Calibri"/>
              </a:rPr>
              <a:t>drug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straining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her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liver.</a:t>
            </a:r>
            <a:endParaRPr sz="1400">
              <a:latin typeface="Calibri"/>
              <a:cs typeface="Calibri"/>
            </a:endParaRPr>
          </a:p>
          <a:p>
            <a:pPr marL="12700" marR="458470" algn="just">
              <a:lnSpc>
                <a:spcPct val="152900"/>
              </a:lnSpc>
            </a:pPr>
            <a:r>
              <a:rPr sz="1400" dirty="0">
                <a:latin typeface="Calibri"/>
                <a:cs typeface="Calibri"/>
              </a:rPr>
              <a:t>Tacrolimus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pimecrolimus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gave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her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severe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itching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burning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so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was </a:t>
            </a:r>
            <a:r>
              <a:rPr sz="1400" spc="-10" dirty="0">
                <a:latin typeface="Calibri"/>
                <a:cs typeface="Calibri"/>
              </a:rPr>
              <a:t>discontinued.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 marL="12700" marR="97790" algn="just">
              <a:lnSpc>
                <a:spcPct val="152100"/>
              </a:lnSpc>
              <a:spcBef>
                <a:spcPts val="860"/>
              </a:spcBef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literature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success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low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dose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naltrexone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exciting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so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decided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try </a:t>
            </a:r>
            <a:r>
              <a:rPr sz="1400" dirty="0">
                <a:latin typeface="Calibri"/>
                <a:cs typeface="Calibri"/>
              </a:rPr>
              <a:t>it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my</a:t>
            </a:r>
            <a:r>
              <a:rPr sz="1400" spc="-10" dirty="0">
                <a:latin typeface="Calibri"/>
                <a:cs typeface="Calibri"/>
              </a:rPr>
              <a:t> patient.</a:t>
            </a:r>
            <a:endParaRPr sz="1400">
              <a:latin typeface="Calibri"/>
              <a:cs typeface="Calibri"/>
            </a:endParaRPr>
          </a:p>
          <a:p>
            <a:pPr marL="12700" marR="115570" algn="just">
              <a:lnSpc>
                <a:spcPct val="152600"/>
              </a:lnSpc>
              <a:spcBef>
                <a:spcPts val="5"/>
              </a:spcBef>
            </a:pPr>
            <a:r>
              <a:rPr sz="1400" dirty="0">
                <a:latin typeface="Calibri"/>
                <a:cs typeface="Calibri"/>
              </a:rPr>
              <a:t>Problem: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Naltrexone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available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50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mg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tablets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dose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recommended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3mg</a:t>
            </a:r>
            <a:r>
              <a:rPr sz="1400" spc="28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4.5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mg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or higher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patient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tolerates.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How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do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you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divide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50mg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tab </a:t>
            </a:r>
            <a:r>
              <a:rPr sz="1400" dirty="0">
                <a:latin typeface="Calibri"/>
                <a:cs typeface="Calibri"/>
              </a:rPr>
              <a:t>into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3mg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sections.</a:t>
            </a:r>
            <a:endParaRPr sz="1400">
              <a:latin typeface="Calibri"/>
              <a:cs typeface="Calibri"/>
            </a:endParaRPr>
          </a:p>
          <a:p>
            <a:pPr marL="12700" marR="29845">
              <a:lnSpc>
                <a:spcPct val="152500"/>
              </a:lnSpc>
              <a:spcBef>
                <a:spcPts val="5"/>
              </a:spcBef>
            </a:pPr>
            <a:r>
              <a:rPr sz="1400" dirty="0">
                <a:latin typeface="Calibri"/>
                <a:cs typeface="Calibri"/>
              </a:rPr>
              <a:t>So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compounder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contacted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compounded</a:t>
            </a:r>
            <a:r>
              <a:rPr sz="1400" spc="28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capsules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3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mg.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The </a:t>
            </a:r>
            <a:r>
              <a:rPr sz="1400" dirty="0">
                <a:latin typeface="Calibri"/>
                <a:cs typeface="Calibri"/>
              </a:rPr>
              <a:t>patient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prescribed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3mg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6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weeks.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relief,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4.5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mg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capsules </a:t>
            </a:r>
            <a:r>
              <a:rPr sz="1400" dirty="0">
                <a:latin typeface="Calibri"/>
                <a:cs typeface="Calibri"/>
              </a:rPr>
              <a:t>compounded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patient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took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them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but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started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developing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headaches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but </a:t>
            </a:r>
            <a:r>
              <a:rPr sz="1400" dirty="0">
                <a:latin typeface="Calibri"/>
                <a:cs typeface="Calibri"/>
              </a:rPr>
              <a:t>we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convinced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her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another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6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weeks.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RELIEF.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So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discontinued</a:t>
            </a:r>
            <a:r>
              <a:rPr sz="1400" spc="-25" dirty="0">
                <a:latin typeface="Calibri"/>
                <a:cs typeface="Calibri"/>
              </a:rPr>
              <a:t> the </a:t>
            </a:r>
            <a:r>
              <a:rPr sz="1400" spc="-10" dirty="0">
                <a:latin typeface="Calibri"/>
                <a:cs typeface="Calibri"/>
              </a:rPr>
              <a:t>Naltrexone.</a:t>
            </a:r>
            <a:endParaRPr sz="1400">
              <a:latin typeface="Calibri"/>
              <a:cs typeface="Calibri"/>
            </a:endParaRPr>
          </a:p>
          <a:p>
            <a:pPr marL="12700" marR="311150">
              <a:lnSpc>
                <a:spcPct val="152900"/>
              </a:lnSpc>
              <a:spcBef>
                <a:spcPts val="5"/>
              </a:spcBef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patient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now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willing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laser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ablation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area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so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extensive.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last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resort,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discussed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botulinum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toxin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injections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her.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400" dirty="0">
                <a:latin typeface="Calibri"/>
                <a:cs typeface="Calibri"/>
              </a:rPr>
              <a:t>She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willing.</a:t>
            </a:r>
            <a:endParaRPr sz="1400">
              <a:latin typeface="Calibri"/>
              <a:cs typeface="Calibri"/>
            </a:endParaRPr>
          </a:p>
          <a:p>
            <a:pPr marL="12700" marR="233679">
              <a:lnSpc>
                <a:spcPct val="152900"/>
              </a:lnSpc>
            </a:pPr>
            <a:r>
              <a:rPr sz="1400" dirty="0">
                <a:latin typeface="Calibri"/>
                <a:cs typeface="Calibri"/>
              </a:rPr>
              <a:t>So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under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topical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anaesthesia,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using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dilution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use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hyperhydrosis,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I </a:t>
            </a:r>
            <a:r>
              <a:rPr sz="1400" dirty="0">
                <a:latin typeface="Calibri"/>
                <a:cs typeface="Calibri"/>
              </a:rPr>
              <a:t>gave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her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multiple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sites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including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peri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anal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area.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After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first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session,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6DF12-A77B-A17B-0F43-87FFB3DD5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194" y="3406236"/>
            <a:ext cx="6234113" cy="404603"/>
          </a:xfrm>
        </p:spPr>
        <p:txBody>
          <a:bodyPr>
            <a:normAutofit/>
          </a:bodyPr>
          <a:lstStyle/>
          <a:p>
            <a:pPr algn="ctr"/>
            <a:r>
              <a:rPr lang="en-US" sz="1983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IADVL EC 2022</a:t>
            </a:r>
          </a:p>
        </p:txBody>
      </p: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06754E0A-C0EF-A056-EB18-018ECE5C0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321" y="4338946"/>
            <a:ext cx="1005598" cy="1005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338F0E-1A84-AB38-326D-D9852489B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489" y="4357199"/>
            <a:ext cx="937242" cy="9614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021BCDD-6134-0167-D4A5-A1D590ED4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5038" y="5755088"/>
            <a:ext cx="960305" cy="11819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233E210-733F-D99F-2AE0-AE412E69C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2686" y="5782454"/>
            <a:ext cx="1132898" cy="118648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CD8FC78-F06B-5716-3639-7FA2A17999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5070" y="3718604"/>
            <a:ext cx="1094669" cy="13379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1FF0630-2EF3-A1EF-CA98-39234E2A70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124" t="9768" r="29387" b="25229"/>
          <a:stretch/>
        </p:blipFill>
        <p:spPr>
          <a:xfrm>
            <a:off x="2000908" y="4324084"/>
            <a:ext cx="962085" cy="100051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E02A241-3944-7298-4F29-2B32B8563C1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868" r="14294" b="24085"/>
          <a:stretch/>
        </p:blipFill>
        <p:spPr>
          <a:xfrm>
            <a:off x="5783678" y="4357199"/>
            <a:ext cx="1012393" cy="9614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7D44900-3A40-CCDC-9AD9-F32716922CC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29623"/>
          <a:stretch/>
        </p:blipFill>
        <p:spPr>
          <a:xfrm>
            <a:off x="5730346" y="5845899"/>
            <a:ext cx="1257427" cy="11383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66BA9C2-E5BD-C05F-AE51-74BA895806B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4623"/>
          <a:stretch/>
        </p:blipFill>
        <p:spPr>
          <a:xfrm>
            <a:off x="973734" y="5755088"/>
            <a:ext cx="1200825" cy="120020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B3CBD87-F9F2-0003-BF6A-80EA65B016DD}"/>
              </a:ext>
            </a:extLst>
          </p:cNvPr>
          <p:cNvSpPr txBox="1"/>
          <p:nvPr/>
        </p:nvSpPr>
        <p:spPr>
          <a:xfrm>
            <a:off x="5764497" y="5331826"/>
            <a:ext cx="1040670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2" dirty="0"/>
              <a:t>Dr Vijay </a:t>
            </a:r>
            <a:r>
              <a:rPr lang="en-US" sz="992" dirty="0" err="1"/>
              <a:t>Zawar</a:t>
            </a:r>
            <a:endParaRPr lang="en-US" sz="992" dirty="0"/>
          </a:p>
          <a:p>
            <a:r>
              <a:rPr lang="en-US" sz="992" dirty="0"/>
              <a:t>President Elect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518E30-440F-E79B-DE0A-7AE8D99E8C4F}"/>
              </a:ext>
            </a:extLst>
          </p:cNvPr>
          <p:cNvSpPr txBox="1"/>
          <p:nvPr/>
        </p:nvSpPr>
        <p:spPr>
          <a:xfrm>
            <a:off x="3181381" y="5127923"/>
            <a:ext cx="1192955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2" dirty="0"/>
              <a:t>Dr Rashmi Sarkar</a:t>
            </a:r>
          </a:p>
          <a:p>
            <a:r>
              <a:rPr lang="en-US" sz="992" dirty="0"/>
              <a:t>President 2022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1912D3-2918-1F56-562B-6E933F8D9696}"/>
              </a:ext>
            </a:extLst>
          </p:cNvPr>
          <p:cNvSpPr txBox="1"/>
          <p:nvPr/>
        </p:nvSpPr>
        <p:spPr>
          <a:xfrm>
            <a:off x="499439" y="5326203"/>
            <a:ext cx="1342035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92" dirty="0"/>
              <a:t>Dr </a:t>
            </a:r>
            <a:r>
              <a:rPr lang="en-US" sz="992" dirty="0" err="1"/>
              <a:t>Jayadev</a:t>
            </a:r>
            <a:r>
              <a:rPr lang="en-US" sz="992" dirty="0"/>
              <a:t> </a:t>
            </a:r>
            <a:r>
              <a:rPr lang="en-US" sz="992" dirty="0" err="1"/>
              <a:t>Betkerur</a:t>
            </a:r>
            <a:endParaRPr lang="en-US" sz="992" dirty="0"/>
          </a:p>
          <a:p>
            <a:pPr algn="ctr"/>
            <a:r>
              <a:rPr lang="en-US" sz="992" dirty="0"/>
              <a:t>Past President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DC6D9BC-DA19-5F59-1B12-974FF94BE1D5}"/>
              </a:ext>
            </a:extLst>
          </p:cNvPr>
          <p:cNvSpPr txBox="1"/>
          <p:nvPr/>
        </p:nvSpPr>
        <p:spPr>
          <a:xfrm>
            <a:off x="1971807" y="5331826"/>
            <a:ext cx="1035861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2" dirty="0"/>
              <a:t>Dr Savitha AS</a:t>
            </a:r>
          </a:p>
          <a:p>
            <a:r>
              <a:rPr lang="en-US" sz="992" dirty="0"/>
              <a:t>Hon. Treasurer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DC3309-C8DF-D06C-E8ED-85A86323ABA3}"/>
              </a:ext>
            </a:extLst>
          </p:cNvPr>
          <p:cNvSpPr txBox="1"/>
          <p:nvPr/>
        </p:nvSpPr>
        <p:spPr>
          <a:xfrm>
            <a:off x="4205724" y="5318680"/>
            <a:ext cx="1518365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92" dirty="0"/>
              <a:t>Dr Dinesh K Devaraj</a:t>
            </a:r>
          </a:p>
          <a:p>
            <a:pPr algn="ctr"/>
            <a:r>
              <a:rPr lang="en-US" sz="992" dirty="0"/>
              <a:t>Hon. Secretary General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F9C24FC-5218-E8FD-4651-E129EEA52028}"/>
              </a:ext>
            </a:extLst>
          </p:cNvPr>
          <p:cNvSpPr txBox="1"/>
          <p:nvPr/>
        </p:nvSpPr>
        <p:spPr>
          <a:xfrm>
            <a:off x="2249814" y="6938475"/>
            <a:ext cx="1151277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2" dirty="0"/>
              <a:t>Dr Vineet </a:t>
            </a:r>
            <a:r>
              <a:rPr lang="en-US" sz="992" dirty="0" err="1"/>
              <a:t>Relhan</a:t>
            </a:r>
            <a:endParaRPr lang="en-US" sz="992" dirty="0"/>
          </a:p>
          <a:p>
            <a:r>
              <a:rPr lang="en-US" sz="992" dirty="0"/>
              <a:t>Vice President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18D604E-591C-8479-4D11-C6FF35E21B0F}"/>
              </a:ext>
            </a:extLst>
          </p:cNvPr>
          <p:cNvSpPr txBox="1"/>
          <p:nvPr/>
        </p:nvSpPr>
        <p:spPr>
          <a:xfrm>
            <a:off x="4289739" y="6968936"/>
            <a:ext cx="1144865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2" dirty="0"/>
              <a:t>Dr </a:t>
            </a:r>
            <a:r>
              <a:rPr lang="en-US" sz="992" dirty="0" err="1"/>
              <a:t>Nirmaladevi</a:t>
            </a:r>
            <a:r>
              <a:rPr lang="en-US" sz="992" dirty="0"/>
              <a:t> P</a:t>
            </a:r>
          </a:p>
          <a:p>
            <a:r>
              <a:rPr lang="en-US" sz="992" dirty="0"/>
              <a:t>Vice President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7D915A8-7193-4F57-73B7-8483AB6D3A97}"/>
              </a:ext>
            </a:extLst>
          </p:cNvPr>
          <p:cNvSpPr txBox="1"/>
          <p:nvPr/>
        </p:nvSpPr>
        <p:spPr>
          <a:xfrm>
            <a:off x="5786403" y="6979910"/>
            <a:ext cx="1032655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2" dirty="0"/>
              <a:t>Dr </a:t>
            </a:r>
            <a:r>
              <a:rPr lang="en-US" sz="992" dirty="0" err="1"/>
              <a:t>Indrani</a:t>
            </a:r>
            <a:r>
              <a:rPr lang="en-US" sz="992" dirty="0"/>
              <a:t> Dey</a:t>
            </a:r>
          </a:p>
          <a:p>
            <a:r>
              <a:rPr lang="en-US" sz="992" dirty="0"/>
              <a:t>Joint Secretary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FE73F14-C049-21A6-DA0A-317ED7CAF252}"/>
              </a:ext>
            </a:extLst>
          </p:cNvPr>
          <p:cNvSpPr txBox="1"/>
          <p:nvPr/>
        </p:nvSpPr>
        <p:spPr>
          <a:xfrm>
            <a:off x="984950" y="6938475"/>
            <a:ext cx="1180131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2" dirty="0"/>
              <a:t>Dr Kavitha </a:t>
            </a:r>
            <a:r>
              <a:rPr lang="en-US" sz="992" dirty="0" err="1"/>
              <a:t>Athota</a:t>
            </a:r>
            <a:endParaRPr lang="en-US" sz="992" dirty="0"/>
          </a:p>
          <a:p>
            <a:r>
              <a:rPr lang="en-US" sz="992" dirty="0"/>
              <a:t>Joint Secretary</a:t>
            </a:r>
          </a:p>
        </p:txBody>
      </p:sp>
    </p:spTree>
    <p:extLst>
      <p:ext uri="{BB962C8B-B14F-4D97-AF65-F5344CB8AC3E}">
        <p14:creationId xmlns:p14="http://schemas.microsoft.com/office/powerpoint/2010/main" val="2111191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782167"/>
            <a:ext cx="5643880" cy="8992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38125">
              <a:lnSpc>
                <a:spcPct val="152900"/>
              </a:lnSpc>
              <a:spcBef>
                <a:spcPts val="95"/>
              </a:spcBef>
            </a:pPr>
            <a:r>
              <a:rPr sz="1400" dirty="0">
                <a:latin typeface="Calibri"/>
                <a:cs typeface="Calibri"/>
              </a:rPr>
              <a:t>her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itch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better.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After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second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session,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itch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disappeared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her </a:t>
            </a:r>
            <a:r>
              <a:rPr sz="1400" dirty="0">
                <a:latin typeface="Calibri"/>
                <a:cs typeface="Calibri"/>
              </a:rPr>
              <a:t>lesions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starting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healing.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(Pics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uploaded)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Dr.Nina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Madnani</a:t>
            </a:r>
            <a:endParaRPr sz="1400">
              <a:latin typeface="Calibri"/>
              <a:cs typeface="Calibri"/>
            </a:endParaRPr>
          </a:p>
          <a:p>
            <a:pPr marL="12700" marR="4010660">
              <a:lnSpc>
                <a:spcPct val="305900"/>
              </a:lnSpc>
              <a:spcBef>
                <a:spcPts val="680"/>
              </a:spcBef>
            </a:pPr>
            <a:r>
              <a:rPr sz="1400" b="1" dirty="0">
                <a:latin typeface="Calibri"/>
                <a:cs typeface="Calibri"/>
              </a:rPr>
              <a:t>Dr.</a:t>
            </a:r>
            <a:r>
              <a:rPr sz="1400" b="1" spc="-4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Dhanashree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Bhide </a:t>
            </a:r>
            <a:r>
              <a:rPr sz="1400" b="1" dirty="0">
                <a:latin typeface="Calibri"/>
                <a:cs typeface="Calibri"/>
              </a:rPr>
              <a:t>CASE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spc="-50" dirty="0">
                <a:latin typeface="Calibri"/>
                <a:cs typeface="Calibri"/>
              </a:rPr>
              <a:t>5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Calibri"/>
                <a:cs typeface="Calibri"/>
              </a:rPr>
              <a:t>Case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summary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ts val="2570"/>
              </a:lnSpc>
              <a:spcBef>
                <a:spcPts val="219"/>
              </a:spcBef>
            </a:pPr>
            <a:r>
              <a:rPr sz="1400" dirty="0">
                <a:latin typeface="Calibri"/>
                <a:cs typeface="Calibri"/>
              </a:rPr>
              <a:t>46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year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old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married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lady(P2L2A1)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painful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ulcerative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lesions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vulvar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area </a:t>
            </a:r>
            <a:r>
              <a:rPr sz="1400" dirty="0">
                <a:latin typeface="Calibri"/>
                <a:cs typeface="Calibri"/>
              </a:rPr>
              <a:t>since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2017</a:t>
            </a:r>
            <a:endParaRPr sz="1400">
              <a:latin typeface="Calibri"/>
              <a:cs typeface="Calibri"/>
            </a:endParaRPr>
          </a:p>
          <a:p>
            <a:pPr marL="12700" marR="37465">
              <a:lnSpc>
                <a:spcPts val="2560"/>
              </a:lnSpc>
            </a:pPr>
            <a:r>
              <a:rPr sz="1400" dirty="0">
                <a:latin typeface="Calibri"/>
                <a:cs typeface="Calibri"/>
              </a:rPr>
              <a:t>Diagnosed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treated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recurrent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genital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herpes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initially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unhappy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with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outcome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went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more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dermatologists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who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treated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her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with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55"/>
              </a:spcBef>
            </a:pPr>
            <a:r>
              <a:rPr sz="1400" dirty="0">
                <a:latin typeface="Calibri"/>
                <a:cs typeface="Calibri"/>
              </a:rPr>
              <a:t>antibiotics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antifungals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without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satisfactory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results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spc="-10" dirty="0">
                <a:latin typeface="Calibri"/>
                <a:cs typeface="Calibri"/>
              </a:rPr>
              <a:t>Progress</a:t>
            </a:r>
            <a:endParaRPr sz="1400">
              <a:latin typeface="Calibri"/>
              <a:cs typeface="Calibri"/>
            </a:endParaRPr>
          </a:p>
          <a:p>
            <a:pPr marL="12700" marR="254000">
              <a:lnSpc>
                <a:spcPct val="152100"/>
              </a:lnSpc>
              <a:spcBef>
                <a:spcPts val="15"/>
              </a:spcBef>
            </a:pPr>
            <a:r>
              <a:rPr sz="1400" dirty="0">
                <a:latin typeface="Calibri"/>
                <a:cs typeface="Calibri"/>
              </a:rPr>
              <a:t>As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kept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having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symptoms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went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yet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another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dermatologist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in </a:t>
            </a:r>
            <a:r>
              <a:rPr sz="1400" dirty="0">
                <a:latin typeface="Calibri"/>
                <a:cs typeface="Calibri"/>
              </a:rPr>
              <a:t>March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18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-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diagnosed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Behcet's</a:t>
            </a:r>
            <a:r>
              <a:rPr sz="1400" spc="-10" dirty="0">
                <a:latin typeface="Calibri"/>
                <a:cs typeface="Calibri"/>
              </a:rPr>
              <a:t> disease</a:t>
            </a:r>
            <a:endParaRPr sz="1400">
              <a:latin typeface="Calibri"/>
              <a:cs typeface="Calibri"/>
            </a:endParaRPr>
          </a:p>
          <a:p>
            <a:pPr marL="12700" marR="127000">
              <a:lnSpc>
                <a:spcPct val="152900"/>
              </a:lnSpc>
            </a:pPr>
            <a:r>
              <a:rPr sz="1400" dirty="0">
                <a:latin typeface="Calibri"/>
                <a:cs typeface="Calibri"/>
              </a:rPr>
              <a:t>Investigations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:HIV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,VDRL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IgM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IgG for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HSV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II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-All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were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negative </a:t>
            </a:r>
            <a:r>
              <a:rPr sz="1400" dirty="0">
                <a:latin typeface="Calibri"/>
                <a:cs typeface="Calibri"/>
              </a:rPr>
              <a:t>Biopsy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done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(April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2018)which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showed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1400" spc="-10" dirty="0">
                <a:latin typeface="Calibri"/>
                <a:cs typeface="Calibri"/>
              </a:rPr>
              <a:t>vasculitis(?Bahcet’s)-</a:t>
            </a:r>
            <a:r>
              <a:rPr sz="1400" dirty="0">
                <a:latin typeface="Calibri"/>
                <a:cs typeface="Calibri"/>
              </a:rPr>
              <a:t>Details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not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available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Treated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following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manner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6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months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 marL="12700" marR="27305">
              <a:lnSpc>
                <a:spcPct val="152100"/>
              </a:lnSpc>
              <a:spcBef>
                <a:spcPts val="869"/>
              </a:spcBef>
            </a:pPr>
            <a:r>
              <a:rPr sz="1400" dirty="0">
                <a:latin typeface="Calibri"/>
                <a:cs typeface="Calibri"/>
              </a:rPr>
              <a:t>March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18-</a:t>
            </a:r>
            <a:r>
              <a:rPr sz="1400" dirty="0">
                <a:latin typeface="Calibri"/>
                <a:cs typeface="Calibri"/>
              </a:rPr>
              <a:t>August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18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put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Colchicine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0.5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mg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,Valacyclovir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off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antibiotics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per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pus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culture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0" dirty="0">
                <a:latin typeface="Calibri"/>
                <a:cs typeface="Calibri"/>
              </a:rPr>
              <a:t> sensitivity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94333"/>
            <a:ext cx="5506085" cy="2193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In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August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Prednisolone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20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mg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added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050">
              <a:latin typeface="Calibri"/>
              <a:cs typeface="Calibri"/>
            </a:endParaRPr>
          </a:p>
          <a:p>
            <a:pPr marL="12700" marR="637540" algn="just">
              <a:lnSpc>
                <a:spcPct val="152900"/>
              </a:lnSpc>
            </a:pPr>
            <a:r>
              <a:rPr sz="1400" dirty="0">
                <a:latin typeface="Calibri"/>
                <a:cs typeface="Calibri"/>
              </a:rPr>
              <a:t>Sept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2018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Went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5th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Dermat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Diagnosis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considered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and </a:t>
            </a:r>
            <a:r>
              <a:rPr sz="1400" dirty="0">
                <a:latin typeface="Calibri"/>
                <a:cs typeface="Calibri"/>
              </a:rPr>
              <a:t>Azathioprine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100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mg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added</a:t>
            </a:r>
            <a:endParaRPr sz="1400">
              <a:latin typeface="Calibri"/>
              <a:cs typeface="Calibri"/>
            </a:endParaRPr>
          </a:p>
          <a:p>
            <a:pPr marL="12700" marR="5080" algn="just">
              <a:lnSpc>
                <a:spcPts val="2570"/>
              </a:lnSpc>
              <a:spcBef>
                <a:spcPts val="85"/>
              </a:spcBef>
            </a:pPr>
            <a:r>
              <a:rPr sz="1400" dirty="0">
                <a:latin typeface="Calibri"/>
                <a:cs typeface="Calibri"/>
              </a:rPr>
              <a:t>Patient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noticed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ﬂare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oedema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vulva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AZA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discontinuedPatient </a:t>
            </a:r>
            <a:r>
              <a:rPr sz="1400" dirty="0">
                <a:latin typeface="Calibri"/>
                <a:cs typeface="Calibri"/>
              </a:rPr>
              <a:t>returned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back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Dermat</a:t>
            </a:r>
            <a:r>
              <a:rPr sz="1400" spc="130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large,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tender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ulcer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yellowish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crusts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and </a:t>
            </a:r>
            <a:r>
              <a:rPr sz="1400" dirty="0">
                <a:latin typeface="Calibri"/>
                <a:cs typeface="Calibri"/>
              </a:rPr>
              <a:t>oedema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right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labia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majora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7676235"/>
            <a:ext cx="5415915" cy="1328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2900"/>
              </a:lnSpc>
              <a:spcBef>
                <a:spcPts val="95"/>
              </a:spcBef>
            </a:pPr>
            <a:r>
              <a:rPr sz="1400" dirty="0">
                <a:latin typeface="Calibri"/>
                <a:cs typeface="Calibri"/>
              </a:rPr>
              <a:t>What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your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differential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diagnosis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how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will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you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proceed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this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case </a:t>
            </a:r>
            <a:r>
              <a:rPr sz="1400" dirty="0">
                <a:latin typeface="Calibri"/>
                <a:cs typeface="Calibri"/>
              </a:rPr>
              <a:t>which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already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seen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by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6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renowned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senior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dermatologists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Calibri"/>
                <a:cs typeface="Calibri"/>
              </a:rPr>
              <a:t>Please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go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through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HPE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report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suggest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possible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diagnosis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3518915"/>
            <a:ext cx="2646679" cy="352882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3274288"/>
            <a:ext cx="5457825" cy="10007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52500"/>
              </a:lnSpc>
              <a:spcBef>
                <a:spcPts val="90"/>
              </a:spcBef>
              <a:tabLst>
                <a:tab pos="1383665" algn="l"/>
              </a:tabLst>
            </a:pPr>
            <a:r>
              <a:rPr sz="1400" dirty="0">
                <a:latin typeface="Calibri"/>
                <a:cs typeface="Calibri"/>
              </a:rPr>
              <a:t>Caseating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granulomas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Langhans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giant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cells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inﬁltrate</a:t>
            </a:r>
            <a:r>
              <a:rPr sz="1400" spc="-20" dirty="0">
                <a:latin typeface="Calibri"/>
                <a:cs typeface="Calibri"/>
              </a:rPr>
              <a:t> with </a:t>
            </a:r>
            <a:r>
              <a:rPr sz="1400" dirty="0">
                <a:latin typeface="Calibri"/>
                <a:cs typeface="Calibri"/>
              </a:rPr>
              <a:t>predominance</a:t>
            </a:r>
            <a:r>
              <a:rPr sz="1400" spc="-7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of</a:t>
            </a:r>
            <a:r>
              <a:rPr sz="1400" dirty="0">
                <a:latin typeface="Calibri"/>
                <a:cs typeface="Calibri"/>
              </a:rPr>
              <a:t>	lymphocytes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(plasma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cells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epitheloid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cells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were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also </a:t>
            </a:r>
            <a:r>
              <a:rPr sz="1400" dirty="0">
                <a:latin typeface="Calibri"/>
                <a:cs typeface="Calibri"/>
              </a:rPr>
              <a:t>present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inﬁltrate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7617332"/>
            <a:ext cx="56896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Sept</a:t>
            </a:r>
            <a:r>
              <a:rPr sz="1400" spc="-25" dirty="0">
                <a:latin typeface="Calibri"/>
                <a:cs typeface="Calibri"/>
              </a:rPr>
              <a:t> 18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88335" y="7617332"/>
            <a:ext cx="4978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Oct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35" dirty="0">
                <a:latin typeface="Calibri"/>
                <a:cs typeface="Calibri"/>
              </a:rPr>
              <a:t>18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74589" y="7617332"/>
            <a:ext cx="5099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Feb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19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004" y="8268461"/>
            <a:ext cx="25279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Results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after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AKT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(given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year)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411858" y="914399"/>
            <a:ext cx="4898390" cy="2376805"/>
            <a:chOff x="1411858" y="914399"/>
            <a:chExt cx="4898390" cy="237680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11858" y="914399"/>
              <a:ext cx="2510790" cy="237655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26458" y="996949"/>
              <a:ext cx="2383663" cy="2242692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309562" y="4848161"/>
            <a:ext cx="7124700" cy="2348230"/>
            <a:chOff x="309562" y="4848161"/>
            <a:chExt cx="7124700" cy="2348230"/>
          </a:xfrm>
        </p:grpSpPr>
        <p:sp>
          <p:nvSpPr>
            <p:cNvPr id="11" name="object 11"/>
            <p:cNvSpPr/>
            <p:nvPr/>
          </p:nvSpPr>
          <p:spPr>
            <a:xfrm>
              <a:off x="5123941" y="6451676"/>
              <a:ext cx="770255" cy="589915"/>
            </a:xfrm>
            <a:custGeom>
              <a:avLst/>
              <a:gdLst/>
              <a:ahLst/>
              <a:cxnLst/>
              <a:rect l="l" t="t" r="r" b="b"/>
              <a:pathLst>
                <a:path w="770254" h="589915">
                  <a:moveTo>
                    <a:pt x="0" y="589838"/>
                  </a:moveTo>
                  <a:lnTo>
                    <a:pt x="769874" y="589838"/>
                  </a:lnTo>
                  <a:lnTo>
                    <a:pt x="769874" y="0"/>
                  </a:lnTo>
                  <a:lnTo>
                    <a:pt x="0" y="0"/>
                  </a:lnTo>
                  <a:lnTo>
                    <a:pt x="0" y="589838"/>
                  </a:lnTo>
                  <a:close/>
                </a:path>
              </a:pathLst>
            </a:custGeom>
            <a:solidFill>
              <a:srgbClr val="EE6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123941" y="6451676"/>
              <a:ext cx="2305685" cy="589915"/>
            </a:xfrm>
            <a:custGeom>
              <a:avLst/>
              <a:gdLst/>
              <a:ahLst/>
              <a:cxnLst/>
              <a:rect l="l" t="t" r="r" b="b"/>
              <a:pathLst>
                <a:path w="2305684" h="589915">
                  <a:moveTo>
                    <a:pt x="0" y="589838"/>
                  </a:moveTo>
                  <a:lnTo>
                    <a:pt x="2305558" y="589838"/>
                  </a:lnTo>
                  <a:lnTo>
                    <a:pt x="2305558" y="0"/>
                  </a:lnTo>
                  <a:lnTo>
                    <a:pt x="0" y="0"/>
                  </a:lnTo>
                  <a:lnTo>
                    <a:pt x="0" y="58983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893815" y="6451676"/>
              <a:ext cx="770255" cy="589915"/>
            </a:xfrm>
            <a:custGeom>
              <a:avLst/>
              <a:gdLst/>
              <a:ahLst/>
              <a:cxnLst/>
              <a:rect l="l" t="t" r="r" b="b"/>
              <a:pathLst>
                <a:path w="770254" h="589915">
                  <a:moveTo>
                    <a:pt x="769823" y="0"/>
                  </a:moveTo>
                  <a:lnTo>
                    <a:pt x="0" y="0"/>
                  </a:lnTo>
                  <a:lnTo>
                    <a:pt x="0" y="589838"/>
                  </a:lnTo>
                  <a:lnTo>
                    <a:pt x="769823" y="589838"/>
                  </a:lnTo>
                  <a:lnTo>
                    <a:pt x="769823" y="0"/>
                  </a:lnTo>
                  <a:close/>
                </a:path>
              </a:pathLst>
            </a:custGeom>
            <a:solidFill>
              <a:srgbClr val="D133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893815" y="6451676"/>
              <a:ext cx="770255" cy="589915"/>
            </a:xfrm>
            <a:custGeom>
              <a:avLst/>
              <a:gdLst/>
              <a:ahLst/>
              <a:cxnLst/>
              <a:rect l="l" t="t" r="r" b="b"/>
              <a:pathLst>
                <a:path w="770254" h="589915">
                  <a:moveTo>
                    <a:pt x="0" y="589838"/>
                  </a:moveTo>
                  <a:lnTo>
                    <a:pt x="769823" y="589838"/>
                  </a:lnTo>
                  <a:lnTo>
                    <a:pt x="769823" y="0"/>
                  </a:lnTo>
                  <a:lnTo>
                    <a:pt x="0" y="0"/>
                  </a:lnTo>
                  <a:lnTo>
                    <a:pt x="0" y="58983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659626" y="6451676"/>
              <a:ext cx="770255" cy="589915"/>
            </a:xfrm>
            <a:custGeom>
              <a:avLst/>
              <a:gdLst/>
              <a:ahLst/>
              <a:cxnLst/>
              <a:rect l="l" t="t" r="r" b="b"/>
              <a:pathLst>
                <a:path w="770254" h="589915">
                  <a:moveTo>
                    <a:pt x="769823" y="0"/>
                  </a:moveTo>
                  <a:lnTo>
                    <a:pt x="0" y="0"/>
                  </a:lnTo>
                  <a:lnTo>
                    <a:pt x="0" y="589838"/>
                  </a:lnTo>
                  <a:lnTo>
                    <a:pt x="769823" y="589838"/>
                  </a:lnTo>
                  <a:lnTo>
                    <a:pt x="769823" y="0"/>
                  </a:lnTo>
                  <a:close/>
                </a:path>
              </a:pathLst>
            </a:custGeom>
            <a:solidFill>
              <a:srgbClr val="9B23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59626" y="6451676"/>
              <a:ext cx="770255" cy="589915"/>
            </a:xfrm>
            <a:custGeom>
              <a:avLst/>
              <a:gdLst/>
              <a:ahLst/>
              <a:cxnLst/>
              <a:rect l="l" t="t" r="r" b="b"/>
              <a:pathLst>
                <a:path w="770254" h="589915">
                  <a:moveTo>
                    <a:pt x="0" y="589838"/>
                  </a:moveTo>
                  <a:lnTo>
                    <a:pt x="769823" y="589838"/>
                  </a:lnTo>
                  <a:lnTo>
                    <a:pt x="769823" y="0"/>
                  </a:lnTo>
                  <a:lnTo>
                    <a:pt x="0" y="0"/>
                  </a:lnTo>
                  <a:lnTo>
                    <a:pt x="0" y="58983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14325" y="7041451"/>
              <a:ext cx="7115175" cy="150495"/>
            </a:xfrm>
            <a:custGeom>
              <a:avLst/>
              <a:gdLst/>
              <a:ahLst/>
              <a:cxnLst/>
              <a:rect l="l" t="t" r="r" b="b"/>
              <a:pathLst>
                <a:path w="7115175" h="150495">
                  <a:moveTo>
                    <a:pt x="7115175" y="0"/>
                  </a:moveTo>
                  <a:lnTo>
                    <a:pt x="0" y="0"/>
                  </a:lnTo>
                  <a:lnTo>
                    <a:pt x="0" y="149923"/>
                  </a:lnTo>
                  <a:lnTo>
                    <a:pt x="7115175" y="149923"/>
                  </a:lnTo>
                  <a:lnTo>
                    <a:pt x="7115175" y="0"/>
                  </a:lnTo>
                  <a:close/>
                </a:path>
              </a:pathLst>
            </a:custGeom>
            <a:solidFill>
              <a:srgbClr val="2A3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14325" y="7041451"/>
              <a:ext cx="7115175" cy="150495"/>
            </a:xfrm>
            <a:custGeom>
              <a:avLst/>
              <a:gdLst/>
              <a:ahLst/>
              <a:cxnLst/>
              <a:rect l="l" t="t" r="r" b="b"/>
              <a:pathLst>
                <a:path w="7115175" h="150495">
                  <a:moveTo>
                    <a:pt x="0" y="149923"/>
                  </a:moveTo>
                  <a:lnTo>
                    <a:pt x="7115175" y="149923"/>
                  </a:lnTo>
                  <a:lnTo>
                    <a:pt x="7115175" y="0"/>
                  </a:lnTo>
                  <a:lnTo>
                    <a:pt x="0" y="0"/>
                  </a:lnTo>
                  <a:lnTo>
                    <a:pt x="0" y="14992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0996" y="4857876"/>
              <a:ext cx="2059939" cy="210451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56234" y="4852923"/>
              <a:ext cx="5848350" cy="2167890"/>
            </a:xfrm>
            <a:custGeom>
              <a:avLst/>
              <a:gdLst/>
              <a:ahLst/>
              <a:cxnLst/>
              <a:rect l="l" t="t" r="r" b="b"/>
              <a:pathLst>
                <a:path w="5848350" h="2167890">
                  <a:moveTo>
                    <a:pt x="0" y="2167890"/>
                  </a:moveTo>
                  <a:lnTo>
                    <a:pt x="5847969" y="2167890"/>
                  </a:lnTo>
                  <a:lnTo>
                    <a:pt x="5847969" y="0"/>
                  </a:lnTo>
                  <a:lnTo>
                    <a:pt x="0" y="0"/>
                  </a:lnTo>
                  <a:lnTo>
                    <a:pt x="0" y="216789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20060" y="4857749"/>
              <a:ext cx="2059939" cy="2104516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015360" y="4853050"/>
              <a:ext cx="2069464" cy="2114550"/>
            </a:xfrm>
            <a:custGeom>
              <a:avLst/>
              <a:gdLst/>
              <a:ahLst/>
              <a:cxnLst/>
              <a:rect l="l" t="t" r="r" b="b"/>
              <a:pathLst>
                <a:path w="2069464" h="2114550">
                  <a:moveTo>
                    <a:pt x="0" y="2114041"/>
                  </a:moveTo>
                  <a:lnTo>
                    <a:pt x="2069464" y="2114041"/>
                  </a:lnTo>
                  <a:lnTo>
                    <a:pt x="2069464" y="0"/>
                  </a:lnTo>
                  <a:lnTo>
                    <a:pt x="0" y="0"/>
                  </a:lnTo>
                  <a:lnTo>
                    <a:pt x="0" y="211404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48707" y="4869814"/>
              <a:ext cx="2037626" cy="2081911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746353" y="4865115"/>
              <a:ext cx="6445250" cy="2091689"/>
            </a:xfrm>
            <a:custGeom>
              <a:avLst/>
              <a:gdLst/>
              <a:ahLst/>
              <a:cxnLst/>
              <a:rect l="l" t="t" r="r" b="b"/>
              <a:pathLst>
                <a:path w="6445250" h="2091690">
                  <a:moveTo>
                    <a:pt x="0" y="2091436"/>
                  </a:moveTo>
                  <a:lnTo>
                    <a:pt x="6444869" y="2091436"/>
                  </a:lnTo>
                  <a:lnTo>
                    <a:pt x="6444869" y="0"/>
                  </a:lnTo>
                  <a:lnTo>
                    <a:pt x="0" y="0"/>
                  </a:lnTo>
                  <a:lnTo>
                    <a:pt x="0" y="209143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1432915"/>
            <a:ext cx="5723255" cy="2956560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1400" dirty="0">
                <a:latin typeface="Calibri"/>
                <a:cs typeface="Calibri"/>
              </a:rPr>
              <a:t>Within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few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weeks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stopping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AKT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tiny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painful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ulcers</a:t>
            </a:r>
            <a:r>
              <a:rPr sz="1400" spc="-10" dirty="0">
                <a:latin typeface="Calibri"/>
                <a:cs typeface="Calibri"/>
              </a:rPr>
              <a:t> reappeared</a:t>
            </a:r>
            <a:endParaRPr sz="1400">
              <a:latin typeface="Calibri"/>
              <a:cs typeface="Calibri"/>
            </a:endParaRPr>
          </a:p>
          <a:p>
            <a:pPr marL="12700" marR="52069">
              <a:lnSpc>
                <a:spcPct val="152500"/>
              </a:lnSpc>
              <a:spcBef>
                <a:spcPts val="5"/>
              </a:spcBef>
              <a:tabLst>
                <a:tab pos="1383665" algn="l"/>
              </a:tabLst>
            </a:pPr>
            <a:r>
              <a:rPr sz="1400" dirty="0">
                <a:latin typeface="Calibri"/>
                <a:cs typeface="Calibri"/>
              </a:rPr>
              <a:t>Patient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went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back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Dermat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Diagnosis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genital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aphthae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0" dirty="0">
                <a:latin typeface="Calibri"/>
                <a:cs typeface="Calibri"/>
              </a:rPr>
              <a:t> considered </a:t>
            </a:r>
            <a:r>
              <a:rPr sz="1400" dirty="0">
                <a:latin typeface="Calibri"/>
                <a:cs typeface="Calibri"/>
              </a:rPr>
              <a:t>Topical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steroids</a:t>
            </a:r>
            <a:r>
              <a:rPr sz="1400" dirty="0">
                <a:latin typeface="Calibri"/>
                <a:cs typeface="Calibri"/>
              </a:rPr>
              <a:t>	were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given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application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symptomatic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treatment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was </a:t>
            </a:r>
            <a:r>
              <a:rPr sz="1400" spc="-10" dirty="0">
                <a:latin typeface="Calibri"/>
                <a:cs typeface="Calibri"/>
              </a:rPr>
              <a:t>added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Not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much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improvement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recurring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episodes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painful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ulcers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52900"/>
              </a:lnSpc>
            </a:pPr>
            <a:r>
              <a:rPr sz="1400" dirty="0">
                <a:latin typeface="Calibri"/>
                <a:cs typeface="Calibri"/>
              </a:rPr>
              <a:t>During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Nov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2019-</a:t>
            </a:r>
            <a:r>
              <a:rPr sz="1400" dirty="0">
                <a:latin typeface="Calibri"/>
                <a:cs typeface="Calibri"/>
              </a:rPr>
              <a:t>March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2020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treated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short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courses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antibiotics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and </a:t>
            </a:r>
            <a:r>
              <a:rPr sz="1400" spc="-10" dirty="0">
                <a:latin typeface="Calibri"/>
                <a:cs typeface="Calibri"/>
              </a:rPr>
              <a:t>antifungals.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400" dirty="0">
                <a:latin typeface="Calibri"/>
                <a:cs typeface="Calibri"/>
              </a:rPr>
              <a:t>As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lesions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showed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different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morphology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repeat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biopsy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planned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800726"/>
            <a:ext cx="94741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Calibri"/>
                <a:cs typeface="Calibri"/>
              </a:rPr>
              <a:t>March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2020-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73554" y="4800726"/>
            <a:ext cx="17799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Calibri"/>
                <a:cs typeface="Calibri"/>
              </a:rPr>
              <a:t>Repeat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biopsy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done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8708897"/>
            <a:ext cx="21120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Biopsy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Report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follows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38200" y="6286499"/>
            <a:ext cx="6705600" cy="2360295"/>
            <a:chOff x="838200" y="6286499"/>
            <a:chExt cx="6705600" cy="2360295"/>
          </a:xfrm>
        </p:grpSpPr>
        <p:sp>
          <p:nvSpPr>
            <p:cNvPr id="7" name="object 7"/>
            <p:cNvSpPr/>
            <p:nvPr/>
          </p:nvSpPr>
          <p:spPr>
            <a:xfrm>
              <a:off x="5370957" y="7794624"/>
              <a:ext cx="2172970" cy="679450"/>
            </a:xfrm>
            <a:custGeom>
              <a:avLst/>
              <a:gdLst/>
              <a:ahLst/>
              <a:cxnLst/>
              <a:rect l="l" t="t" r="r" b="b"/>
              <a:pathLst>
                <a:path w="2172970" h="679450">
                  <a:moveTo>
                    <a:pt x="725551" y="0"/>
                  </a:moveTo>
                  <a:lnTo>
                    <a:pt x="0" y="679449"/>
                  </a:lnTo>
                  <a:lnTo>
                    <a:pt x="725551" y="679449"/>
                  </a:lnTo>
                  <a:lnTo>
                    <a:pt x="725551" y="0"/>
                  </a:lnTo>
                  <a:close/>
                </a:path>
                <a:path w="2172970" h="679450">
                  <a:moveTo>
                    <a:pt x="1447291" y="0"/>
                  </a:moveTo>
                  <a:lnTo>
                    <a:pt x="1447291" y="679449"/>
                  </a:lnTo>
                  <a:lnTo>
                    <a:pt x="2172842" y="679449"/>
                  </a:lnTo>
                  <a:lnTo>
                    <a:pt x="1447291" y="0"/>
                  </a:lnTo>
                  <a:close/>
                </a:path>
              </a:pathLst>
            </a:custGeom>
            <a:solidFill>
              <a:srgbClr val="EE6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096508" y="7794599"/>
              <a:ext cx="725805" cy="680085"/>
            </a:xfrm>
            <a:custGeom>
              <a:avLst/>
              <a:gdLst/>
              <a:ahLst/>
              <a:cxnLst/>
              <a:rect l="l" t="t" r="r" b="b"/>
              <a:pathLst>
                <a:path w="725804" h="680084">
                  <a:moveTo>
                    <a:pt x="725512" y="0"/>
                  </a:moveTo>
                  <a:lnTo>
                    <a:pt x="0" y="0"/>
                  </a:lnTo>
                  <a:lnTo>
                    <a:pt x="0" y="679475"/>
                  </a:lnTo>
                  <a:lnTo>
                    <a:pt x="725512" y="679475"/>
                  </a:lnTo>
                  <a:lnTo>
                    <a:pt x="725512" y="0"/>
                  </a:lnTo>
                  <a:close/>
                </a:path>
              </a:pathLst>
            </a:custGeom>
            <a:solidFill>
              <a:srgbClr val="D133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818248" y="7794624"/>
              <a:ext cx="725805" cy="679450"/>
            </a:xfrm>
            <a:custGeom>
              <a:avLst/>
              <a:gdLst/>
              <a:ahLst/>
              <a:cxnLst/>
              <a:rect l="l" t="t" r="r" b="b"/>
              <a:pathLst>
                <a:path w="725804" h="679450">
                  <a:moveTo>
                    <a:pt x="725551" y="0"/>
                  </a:moveTo>
                  <a:lnTo>
                    <a:pt x="0" y="0"/>
                  </a:lnTo>
                  <a:lnTo>
                    <a:pt x="725551" y="679449"/>
                  </a:lnTo>
                  <a:lnTo>
                    <a:pt x="725551" y="0"/>
                  </a:lnTo>
                  <a:close/>
                </a:path>
              </a:pathLst>
            </a:custGeom>
            <a:solidFill>
              <a:srgbClr val="9B23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38200" y="8474087"/>
              <a:ext cx="6705600" cy="172720"/>
            </a:xfrm>
            <a:custGeom>
              <a:avLst/>
              <a:gdLst/>
              <a:ahLst/>
              <a:cxnLst/>
              <a:rect l="l" t="t" r="r" b="b"/>
              <a:pathLst>
                <a:path w="6705600" h="172720">
                  <a:moveTo>
                    <a:pt x="6705600" y="0"/>
                  </a:moveTo>
                  <a:lnTo>
                    <a:pt x="0" y="0"/>
                  </a:lnTo>
                  <a:lnTo>
                    <a:pt x="0" y="172707"/>
                  </a:lnTo>
                  <a:lnTo>
                    <a:pt x="6705600" y="172707"/>
                  </a:lnTo>
                  <a:lnTo>
                    <a:pt x="6705600" y="0"/>
                  </a:lnTo>
                  <a:close/>
                </a:path>
              </a:pathLst>
            </a:custGeom>
            <a:solidFill>
              <a:srgbClr val="2A3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3259" y="6286499"/>
              <a:ext cx="1514348" cy="189141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83076" y="6327139"/>
              <a:ext cx="2907156" cy="204101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782167"/>
            <a:ext cx="5443220" cy="1002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52500"/>
              </a:lnSpc>
              <a:spcBef>
                <a:spcPts val="105"/>
              </a:spcBef>
            </a:pPr>
            <a:r>
              <a:rPr sz="1400" dirty="0">
                <a:latin typeface="Calibri"/>
                <a:cs typeface="Calibri"/>
              </a:rPr>
              <a:t>Dermis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subcutis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showing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mononuclear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inﬁltrate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proliferating </a:t>
            </a:r>
            <a:r>
              <a:rPr sz="1400" dirty="0">
                <a:latin typeface="Calibri"/>
                <a:cs typeface="Calibri"/>
              </a:rPr>
              <a:t>capillaries,foreign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body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giant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cells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granuloma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epithelioid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cells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and </a:t>
            </a:r>
            <a:r>
              <a:rPr sz="1400" dirty="0">
                <a:latin typeface="Calibri"/>
                <a:cs typeface="Calibri"/>
              </a:rPr>
              <a:t>langhans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giant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cells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without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caseation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necrosis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7736585"/>
            <a:ext cx="4792980" cy="1867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After </a:t>
            </a:r>
            <a:r>
              <a:rPr sz="1400" spc="-10" dirty="0">
                <a:latin typeface="Calibri"/>
                <a:cs typeface="Calibri"/>
              </a:rPr>
              <a:t>clinicopathological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correlation what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will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your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conclusion?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We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considered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possibilities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Recurrence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TB</a:t>
            </a:r>
            <a:endParaRPr sz="1400">
              <a:latin typeface="Calibri"/>
              <a:cs typeface="Calibri"/>
            </a:endParaRPr>
          </a:p>
          <a:p>
            <a:pPr marL="12700" marR="196215">
              <a:lnSpc>
                <a:spcPct val="152100"/>
              </a:lnSpc>
              <a:spcBef>
                <a:spcPts val="10"/>
              </a:spcBef>
            </a:pPr>
            <a:r>
              <a:rPr sz="1400" dirty="0">
                <a:latin typeface="Calibri"/>
                <a:cs typeface="Calibri"/>
              </a:rPr>
              <a:t>Other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granulomatous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condition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caseating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granulomas </a:t>
            </a:r>
            <a:r>
              <a:rPr sz="1400" dirty="0">
                <a:latin typeface="Calibri"/>
                <a:cs typeface="Calibri"/>
              </a:rPr>
              <a:t>Opinion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chest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physician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0" dirty="0">
                <a:latin typeface="Calibri"/>
                <a:cs typeface="Calibri"/>
              </a:rPr>
              <a:t> sought</a:t>
            </a:r>
            <a:endParaRPr sz="1400">
              <a:latin typeface="Calibri"/>
              <a:cs typeface="Calibri"/>
            </a:endParaRPr>
          </a:p>
          <a:p>
            <a:pPr marL="52069">
              <a:lnSpc>
                <a:spcPct val="100000"/>
              </a:lnSpc>
              <a:spcBef>
                <a:spcPts val="890"/>
              </a:spcBef>
            </a:pPr>
            <a:r>
              <a:rPr sz="1400" dirty="0">
                <a:latin typeface="Calibri"/>
                <a:cs typeface="Calibri"/>
              </a:rPr>
              <a:t>Further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Evaluation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suggested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by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chest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Physician-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2240152"/>
            <a:ext cx="2629535" cy="243471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97859" y="2216657"/>
            <a:ext cx="2614803" cy="249936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3789" y="4823459"/>
            <a:ext cx="2904490" cy="271843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386446"/>
            <a:ext cx="7115175" cy="2391410"/>
            <a:chOff x="0" y="7386446"/>
            <a:chExt cx="7115175" cy="2391410"/>
          </a:xfrm>
        </p:grpSpPr>
        <p:sp>
          <p:nvSpPr>
            <p:cNvPr id="3" name="object 3"/>
            <p:cNvSpPr/>
            <p:nvPr/>
          </p:nvSpPr>
          <p:spPr>
            <a:xfrm>
              <a:off x="4497959" y="8940545"/>
              <a:ext cx="2617470" cy="667385"/>
            </a:xfrm>
            <a:custGeom>
              <a:avLst/>
              <a:gdLst/>
              <a:ahLst/>
              <a:cxnLst/>
              <a:rect l="l" t="t" r="r" b="b"/>
              <a:pathLst>
                <a:path w="2617470" h="667384">
                  <a:moveTo>
                    <a:pt x="873887" y="0"/>
                  </a:moveTo>
                  <a:lnTo>
                    <a:pt x="0" y="667181"/>
                  </a:lnTo>
                  <a:lnTo>
                    <a:pt x="873887" y="667181"/>
                  </a:lnTo>
                  <a:lnTo>
                    <a:pt x="873887" y="0"/>
                  </a:lnTo>
                  <a:close/>
                </a:path>
                <a:path w="2617470" h="667384">
                  <a:moveTo>
                    <a:pt x="1743328" y="0"/>
                  </a:moveTo>
                  <a:lnTo>
                    <a:pt x="1743328" y="667181"/>
                  </a:lnTo>
                  <a:lnTo>
                    <a:pt x="2617216" y="667181"/>
                  </a:lnTo>
                  <a:lnTo>
                    <a:pt x="1743328" y="0"/>
                  </a:lnTo>
                  <a:close/>
                </a:path>
              </a:pathLst>
            </a:custGeom>
            <a:solidFill>
              <a:srgbClr val="EE6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371846" y="8940558"/>
              <a:ext cx="874394" cy="667385"/>
            </a:xfrm>
            <a:custGeom>
              <a:avLst/>
              <a:gdLst/>
              <a:ahLst/>
              <a:cxnLst/>
              <a:rect l="l" t="t" r="r" b="b"/>
              <a:pathLst>
                <a:path w="874395" h="667384">
                  <a:moveTo>
                    <a:pt x="873912" y="0"/>
                  </a:moveTo>
                  <a:lnTo>
                    <a:pt x="0" y="0"/>
                  </a:lnTo>
                  <a:lnTo>
                    <a:pt x="0" y="667169"/>
                  </a:lnTo>
                  <a:lnTo>
                    <a:pt x="873912" y="667169"/>
                  </a:lnTo>
                  <a:lnTo>
                    <a:pt x="873912" y="0"/>
                  </a:lnTo>
                  <a:close/>
                </a:path>
              </a:pathLst>
            </a:custGeom>
            <a:solidFill>
              <a:srgbClr val="D133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241288" y="8940545"/>
              <a:ext cx="874394" cy="667385"/>
            </a:xfrm>
            <a:custGeom>
              <a:avLst/>
              <a:gdLst/>
              <a:ahLst/>
              <a:cxnLst/>
              <a:rect l="l" t="t" r="r" b="b"/>
              <a:pathLst>
                <a:path w="874395" h="667384">
                  <a:moveTo>
                    <a:pt x="873887" y="0"/>
                  </a:moveTo>
                  <a:lnTo>
                    <a:pt x="0" y="0"/>
                  </a:lnTo>
                  <a:lnTo>
                    <a:pt x="873887" y="667181"/>
                  </a:lnTo>
                  <a:lnTo>
                    <a:pt x="873887" y="0"/>
                  </a:lnTo>
                  <a:close/>
                </a:path>
              </a:pathLst>
            </a:custGeom>
            <a:solidFill>
              <a:srgbClr val="9B23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9607714"/>
              <a:ext cx="7115175" cy="170180"/>
            </a:xfrm>
            <a:custGeom>
              <a:avLst/>
              <a:gdLst/>
              <a:ahLst/>
              <a:cxnLst/>
              <a:rect l="l" t="t" r="r" b="b"/>
              <a:pathLst>
                <a:path w="7115175" h="170179">
                  <a:moveTo>
                    <a:pt x="7115175" y="0"/>
                  </a:moveTo>
                  <a:lnTo>
                    <a:pt x="0" y="0"/>
                  </a:lnTo>
                  <a:lnTo>
                    <a:pt x="0" y="169583"/>
                  </a:lnTo>
                  <a:lnTo>
                    <a:pt x="7115175" y="169583"/>
                  </a:lnTo>
                  <a:lnTo>
                    <a:pt x="7115175" y="0"/>
                  </a:lnTo>
                  <a:close/>
                </a:path>
              </a:pathLst>
            </a:custGeom>
            <a:solidFill>
              <a:srgbClr val="2A3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708" y="7413497"/>
              <a:ext cx="1774697" cy="18049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30500" y="7386446"/>
              <a:ext cx="1825752" cy="1858518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902004" y="782167"/>
            <a:ext cx="4347210" cy="1002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2900"/>
              </a:lnSpc>
              <a:spcBef>
                <a:spcPts val="95"/>
              </a:spcBef>
            </a:pPr>
            <a:r>
              <a:rPr sz="1400" dirty="0">
                <a:latin typeface="Calibri"/>
                <a:cs typeface="Calibri"/>
              </a:rPr>
              <a:t>ZN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stain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,Genexpert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studies,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AFB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culture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Mantoux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were </a:t>
            </a:r>
            <a:r>
              <a:rPr sz="1400" dirty="0">
                <a:latin typeface="Calibri"/>
                <a:cs typeface="Calibri"/>
              </a:rPr>
              <a:t>PAS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negative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1400" dirty="0">
                <a:latin typeface="Calibri"/>
                <a:cs typeface="Calibri"/>
              </a:rPr>
              <a:t>TB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deep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fungal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infection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ruled</a:t>
            </a:r>
            <a:r>
              <a:rPr sz="1400" spc="-25" dirty="0">
                <a:latin typeface="Calibri"/>
                <a:cs typeface="Calibri"/>
              </a:rPr>
              <a:t> out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74589" y="894333"/>
            <a:ext cx="64643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Calibri"/>
                <a:cs typeface="Calibri"/>
              </a:rPr>
              <a:t>negative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2004" y="2083663"/>
            <a:ext cx="5608955" cy="4585970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1400" dirty="0">
                <a:latin typeface="Calibri"/>
                <a:cs typeface="Calibri"/>
              </a:rPr>
              <a:t>Dilemma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Continued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52900"/>
              </a:lnSpc>
            </a:pPr>
            <a:r>
              <a:rPr sz="1400" dirty="0">
                <a:latin typeface="Calibri"/>
                <a:cs typeface="Calibri"/>
              </a:rPr>
              <a:t>On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clinical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grounds-</a:t>
            </a:r>
            <a:r>
              <a:rPr sz="1400" dirty="0">
                <a:latin typeface="Calibri"/>
                <a:cs typeface="Calibri"/>
              </a:rPr>
              <a:t>(small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abscesses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discharging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sinuses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)diagnosis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HS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considered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April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2020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Acitretin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25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mg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added</a:t>
            </a:r>
            <a:endParaRPr sz="1400">
              <a:latin typeface="Calibri"/>
              <a:cs typeface="Calibri"/>
            </a:endParaRPr>
          </a:p>
          <a:p>
            <a:pPr marL="12700" marR="240029">
              <a:lnSpc>
                <a:spcPts val="2570"/>
              </a:lnSpc>
              <a:spcBef>
                <a:spcPts val="225"/>
              </a:spcBef>
            </a:pPr>
            <a:r>
              <a:rPr sz="1400" dirty="0">
                <a:latin typeface="Calibri"/>
                <a:cs typeface="Calibri"/>
              </a:rPr>
              <a:t>Genital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lesions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showed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only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partial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improvement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pain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discomfort continued</a:t>
            </a:r>
            <a:endParaRPr sz="1400">
              <a:latin typeface="Calibri"/>
              <a:cs typeface="Calibri"/>
            </a:endParaRPr>
          </a:p>
          <a:p>
            <a:pPr marL="12700" marR="316230">
              <a:lnSpc>
                <a:spcPts val="2560"/>
              </a:lnSpc>
              <a:tabLst>
                <a:tab pos="1841500" algn="l"/>
              </a:tabLst>
            </a:pPr>
            <a:r>
              <a:rPr sz="1400" dirty="0">
                <a:latin typeface="Calibri"/>
                <a:cs typeface="Calibri"/>
              </a:rPr>
              <a:t>In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addition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few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but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few</a:t>
            </a:r>
            <a:r>
              <a:rPr sz="1400" dirty="0">
                <a:latin typeface="Calibri"/>
                <a:cs typeface="Calibri"/>
              </a:rPr>
              <a:t>	lichenoid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lesions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appeared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forearm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new </a:t>
            </a:r>
            <a:r>
              <a:rPr sz="1400" dirty="0">
                <a:latin typeface="Calibri"/>
                <a:cs typeface="Calibri"/>
              </a:rPr>
              <a:t>ulcerative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lesions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were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noticed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labia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minora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900">
              <a:latin typeface="Calibri"/>
              <a:cs typeface="Calibri"/>
            </a:endParaRPr>
          </a:p>
          <a:p>
            <a:pPr marL="12700" marR="333375">
              <a:lnSpc>
                <a:spcPct val="152900"/>
              </a:lnSpc>
            </a:pPr>
            <a:r>
              <a:rPr sz="1400" dirty="0">
                <a:latin typeface="Calibri"/>
                <a:cs typeface="Calibri"/>
              </a:rPr>
              <a:t>Referred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second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opinion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senior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dermat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Aug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2020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considered </a:t>
            </a:r>
            <a:r>
              <a:rPr sz="1400" dirty="0">
                <a:latin typeface="Calibri"/>
                <a:cs typeface="Calibri"/>
              </a:rPr>
              <a:t>clinical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diagnosis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ulcerative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LP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superadded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fungal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sz="1400" dirty="0">
                <a:latin typeface="Calibri"/>
                <a:cs typeface="Calibri"/>
              </a:rPr>
              <a:t>Steroid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minipulse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1400" dirty="0">
                <a:latin typeface="Calibri"/>
                <a:cs typeface="Calibri"/>
              </a:rPr>
              <a:t>,topical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steroids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85"/>
              </a:spcBef>
            </a:pPr>
            <a:r>
              <a:rPr sz="1400" dirty="0">
                <a:latin typeface="Calibri"/>
                <a:cs typeface="Calibri"/>
              </a:rPr>
              <a:t>and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itraconazole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added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sz="1400" dirty="0">
                <a:latin typeface="Calibri"/>
                <a:cs typeface="Calibri"/>
              </a:rPr>
              <a:t>Showed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rapid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response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healing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lesions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1109826"/>
            <a:ext cx="5175885" cy="675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21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14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September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2020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Results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Itraconazole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Steroid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minipulse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Topical steroids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777864"/>
            <a:ext cx="220091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Calibri"/>
                <a:cs typeface="Calibri"/>
              </a:rPr>
              <a:t>Sept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2020-</a:t>
            </a:r>
            <a:r>
              <a:rPr sz="1400" dirty="0">
                <a:latin typeface="Calibri"/>
                <a:cs typeface="Calibri"/>
              </a:rPr>
              <a:t>Lesions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healed</a:t>
            </a:r>
            <a:r>
              <a:rPr sz="1400" spc="-20" dirty="0">
                <a:latin typeface="Calibri"/>
                <a:cs typeface="Calibri"/>
              </a:rPr>
              <a:t> well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0939" y="1903729"/>
            <a:ext cx="2138045" cy="238086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14825" y="1903221"/>
            <a:ext cx="2094864" cy="233298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98775" y="6780021"/>
            <a:ext cx="2612389" cy="172402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4400" y="6412356"/>
            <a:ext cx="1685289" cy="238125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782167"/>
            <a:ext cx="5678170" cy="55613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52500"/>
              </a:lnSpc>
              <a:spcBef>
                <a:spcPts val="105"/>
              </a:spcBef>
              <a:tabLst>
                <a:tab pos="1841500" algn="l"/>
              </a:tabLst>
            </a:pPr>
            <a:r>
              <a:rPr sz="1400" dirty="0">
                <a:latin typeface="Calibri"/>
                <a:cs typeface="Calibri"/>
              </a:rPr>
              <a:t>Unfortunately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this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time</a:t>
            </a:r>
            <a:r>
              <a:rPr sz="1400" dirty="0">
                <a:latin typeface="Calibri"/>
                <a:cs typeface="Calibri"/>
              </a:rPr>
              <a:t>	also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response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could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maintained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some </a:t>
            </a:r>
            <a:r>
              <a:rPr sz="1400" dirty="0">
                <a:latin typeface="Calibri"/>
                <a:cs typeface="Calibri"/>
              </a:rPr>
              <a:t>new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morphological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type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lesions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appeared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why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would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lichen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planus </a:t>
            </a:r>
            <a:r>
              <a:rPr sz="1400" dirty="0">
                <a:latin typeface="Calibri"/>
                <a:cs typeface="Calibri"/>
              </a:rPr>
              <a:t>show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granulomas</a:t>
            </a:r>
            <a:r>
              <a:rPr sz="1400" spc="4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HPE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?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So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were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dealing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something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else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our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next</a:t>
            </a:r>
            <a:r>
              <a:rPr sz="1400" spc="-10" dirty="0">
                <a:latin typeface="Calibri"/>
                <a:cs typeface="Calibri"/>
              </a:rPr>
              <a:t> photograph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52600"/>
              </a:lnSpc>
              <a:spcBef>
                <a:spcPts val="865"/>
              </a:spcBef>
              <a:tabLst>
                <a:tab pos="1841500" algn="l"/>
              </a:tabLst>
            </a:pPr>
            <a:r>
              <a:rPr sz="1400" dirty="0">
                <a:latin typeface="Calibri"/>
                <a:cs typeface="Calibri"/>
              </a:rPr>
              <a:t>Unfortunately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this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time</a:t>
            </a:r>
            <a:r>
              <a:rPr sz="1400" dirty="0">
                <a:latin typeface="Calibri"/>
                <a:cs typeface="Calibri"/>
              </a:rPr>
              <a:t>	also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response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could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maintained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some </a:t>
            </a:r>
            <a:r>
              <a:rPr sz="1400" dirty="0">
                <a:latin typeface="Calibri"/>
                <a:cs typeface="Calibri"/>
              </a:rPr>
              <a:t>new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morphological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type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lesions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appeared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why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would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lichen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planus </a:t>
            </a:r>
            <a:r>
              <a:rPr sz="1400" dirty="0">
                <a:latin typeface="Calibri"/>
                <a:cs typeface="Calibri"/>
              </a:rPr>
              <a:t>show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granulomas</a:t>
            </a:r>
            <a:r>
              <a:rPr sz="1400" spc="4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HPE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?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So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were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dealing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something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else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our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next</a:t>
            </a:r>
            <a:r>
              <a:rPr sz="1400" spc="-10" dirty="0">
                <a:latin typeface="Calibri"/>
                <a:cs typeface="Calibri"/>
              </a:rPr>
              <a:t> photograph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050">
              <a:latin typeface="Calibri"/>
              <a:cs typeface="Calibri"/>
            </a:endParaRPr>
          </a:p>
          <a:p>
            <a:pPr marL="12700" marR="208279">
              <a:lnSpc>
                <a:spcPct val="152900"/>
              </a:lnSpc>
            </a:pPr>
            <a:r>
              <a:rPr sz="1400" dirty="0">
                <a:latin typeface="Calibri"/>
                <a:cs typeface="Calibri"/>
              </a:rPr>
              <a:t>Colonoscopy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Biopsy-</a:t>
            </a:r>
            <a:r>
              <a:rPr sz="1400" dirty="0">
                <a:latin typeface="Calibri"/>
                <a:cs typeface="Calibri"/>
              </a:rPr>
              <a:t>No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granulomas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Mild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chronic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ileitis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ulceration </a:t>
            </a:r>
            <a:r>
              <a:rPr sz="1400" dirty="0">
                <a:latin typeface="Calibri"/>
                <a:cs typeface="Calibri"/>
              </a:rPr>
              <a:t>Fecal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Calprotectin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-High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141.7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ASCA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IgA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done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-50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high</a:t>
            </a:r>
            <a:endParaRPr sz="1400">
              <a:latin typeface="Calibri"/>
              <a:cs typeface="Calibri"/>
            </a:endParaRPr>
          </a:p>
          <a:p>
            <a:pPr marL="12700" marR="179070">
              <a:lnSpc>
                <a:spcPct val="152500"/>
              </a:lnSpc>
              <a:spcBef>
                <a:spcPts val="10"/>
              </a:spcBef>
            </a:pPr>
            <a:r>
              <a:rPr sz="1400" dirty="0">
                <a:latin typeface="Calibri"/>
                <a:cs typeface="Calibri"/>
              </a:rPr>
              <a:t>Old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skin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biopsy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evaluated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noncaseating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perivascular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granulomas withoutcaseation-phenomenon</a:t>
            </a:r>
            <a:r>
              <a:rPr sz="1400" dirty="0">
                <a:latin typeface="Calibri"/>
                <a:cs typeface="Calibri"/>
              </a:rPr>
              <a:t> called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granulomatous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perivasculitis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was </a:t>
            </a:r>
            <a:r>
              <a:rPr sz="1400" spc="-10" dirty="0">
                <a:latin typeface="Calibri"/>
                <a:cs typeface="Calibri"/>
              </a:rPr>
              <a:t>noticed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533112"/>
            <a:ext cx="5568950" cy="1978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19480">
              <a:lnSpc>
                <a:spcPct val="1521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In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July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2021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MTX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10 mg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weekly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Wysolone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20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mg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added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better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from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July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Oct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ts val="2570"/>
              </a:lnSpc>
              <a:spcBef>
                <a:spcPts val="229"/>
              </a:spcBef>
            </a:pPr>
            <a:r>
              <a:rPr sz="1400" dirty="0">
                <a:latin typeface="Calibri"/>
                <a:cs typeface="Calibri"/>
              </a:rPr>
              <a:t>Again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new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lesions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started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appearing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hence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cyclosporine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added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dose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3mgm/kg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improvement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but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recurrence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tapering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Present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Status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4595" y="914399"/>
            <a:ext cx="3438525" cy="33147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3959478"/>
            <a:ext cx="12357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Pre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Cyclosporine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22445" y="3959478"/>
            <a:ext cx="13087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Post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Cyclosporine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241133"/>
            <a:ext cx="5655945" cy="1978660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sz="1400" dirty="0">
                <a:latin typeface="Calibri"/>
                <a:cs typeface="Calibri"/>
              </a:rPr>
              <a:t>What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Learnt</a:t>
            </a:r>
            <a:endParaRPr sz="1400">
              <a:latin typeface="Calibri"/>
              <a:cs typeface="Calibri"/>
            </a:endParaRPr>
          </a:p>
          <a:p>
            <a:pPr marL="12700" marR="5080" indent="456565">
              <a:lnSpc>
                <a:spcPts val="2570"/>
              </a:lnSpc>
              <a:spcBef>
                <a:spcPts val="22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400" dirty="0">
                <a:latin typeface="Calibri"/>
                <a:cs typeface="Calibri"/>
              </a:rPr>
              <a:t>Painful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recurrent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vulvar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ulcers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always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genital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herpes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0" dirty="0">
                <a:latin typeface="Calibri"/>
                <a:cs typeface="Calibri"/>
              </a:rPr>
              <a:t> should </a:t>
            </a:r>
            <a:r>
              <a:rPr sz="1400" dirty="0">
                <a:latin typeface="Calibri"/>
                <a:cs typeface="Calibri"/>
              </a:rPr>
              <a:t>be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evaluated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depth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,PG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metastatic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Crohn’s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disease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high </a:t>
            </a:r>
            <a:r>
              <a:rPr sz="1400" dirty="0">
                <a:latin typeface="Calibri"/>
                <a:cs typeface="Calibri"/>
              </a:rPr>
              <a:t>index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suspicioN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1400" dirty="0">
                <a:latin typeface="Calibri"/>
                <a:cs typeface="Calibri"/>
              </a:rPr>
              <a:t>Any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ulcer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lower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body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should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evaluated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lower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GI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involvement</a:t>
            </a:r>
            <a:endParaRPr sz="1400">
              <a:latin typeface="Calibri"/>
              <a:cs typeface="Calibri"/>
            </a:endParaRPr>
          </a:p>
          <a:p>
            <a:pPr marL="469265" indent="-457200">
              <a:lnSpc>
                <a:spcPct val="100000"/>
              </a:lnSpc>
              <a:spcBef>
                <a:spcPts val="885"/>
              </a:spcBef>
              <a:buAutoNum type="arabicPeriod" startAt="2"/>
              <a:tabLst>
                <a:tab pos="469265" algn="l"/>
                <a:tab pos="469900" algn="l"/>
              </a:tabLst>
            </a:pPr>
            <a:r>
              <a:rPr sz="1400" dirty="0">
                <a:latin typeface="Calibri"/>
                <a:cs typeface="Calibri"/>
              </a:rPr>
              <a:t>All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granulomas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tubercular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14400" y="914399"/>
            <a:ext cx="4771390" cy="2305050"/>
            <a:chOff x="914400" y="914399"/>
            <a:chExt cx="4771390" cy="230505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0" y="1171574"/>
              <a:ext cx="3266440" cy="20478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80840" y="914399"/>
              <a:ext cx="1504950" cy="2295525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954595" y="4305299"/>
            <a:ext cx="4800600" cy="1980564"/>
            <a:chOff x="954595" y="4305299"/>
            <a:chExt cx="4800600" cy="1980564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4595" y="4335779"/>
              <a:ext cx="2552191" cy="195008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07359" y="4305299"/>
              <a:ext cx="2247773" cy="197103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86AFBD-A857-1568-2103-A4C90EE0A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8450"/>
            <a:ext cx="7556500" cy="62166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2389B8-5763-95F2-F02A-ACE94BEAB61C}"/>
              </a:ext>
            </a:extLst>
          </p:cNvPr>
          <p:cNvSpPr txBox="1"/>
          <p:nvPr/>
        </p:nvSpPr>
        <p:spPr>
          <a:xfrm>
            <a:off x="378922" y="850900"/>
            <a:ext cx="6798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Team of SIG Female Genital Dermatoses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33712096-E790-3611-4742-B51F0A89BD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650" y="7785100"/>
            <a:ext cx="2743200" cy="291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875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782167"/>
            <a:ext cx="5716270" cy="84924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71450" indent="456565">
              <a:lnSpc>
                <a:spcPct val="152500"/>
              </a:lnSpc>
              <a:spcBef>
                <a:spcPts val="105"/>
              </a:spcBef>
              <a:buAutoNum type="arabicPeriod" startAt="3"/>
              <a:tabLst>
                <a:tab pos="469265" algn="l"/>
                <a:tab pos="469900" algn="l"/>
              </a:tabLst>
            </a:pPr>
            <a:r>
              <a:rPr sz="1400" dirty="0">
                <a:latin typeface="Calibri"/>
                <a:cs typeface="Calibri"/>
              </a:rPr>
              <a:t>Metastatic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Crohn’s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absence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GI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symptoms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rare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can</a:t>
            </a:r>
            <a:r>
              <a:rPr sz="1400" spc="-10" dirty="0">
                <a:latin typeface="Calibri"/>
                <a:cs typeface="Calibri"/>
              </a:rPr>
              <a:t> mimic </a:t>
            </a:r>
            <a:r>
              <a:rPr sz="1400" dirty="0">
                <a:latin typeface="Calibri"/>
                <a:cs typeface="Calibri"/>
              </a:rPr>
              <a:t>many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vulvar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dermatoses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.This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mislead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treating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physician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lead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to </a:t>
            </a:r>
            <a:r>
              <a:rPr sz="1400" dirty="0">
                <a:latin typeface="Calibri"/>
                <a:cs typeface="Calibri"/>
              </a:rPr>
              <a:t>delay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diagnosis</a:t>
            </a:r>
            <a:endParaRPr sz="1400">
              <a:latin typeface="Calibri"/>
              <a:cs typeface="Calibri"/>
            </a:endParaRPr>
          </a:p>
          <a:p>
            <a:pPr marL="12700" marR="5080" indent="456565">
              <a:lnSpc>
                <a:spcPct val="152100"/>
              </a:lnSpc>
              <a:spcBef>
                <a:spcPts val="10"/>
              </a:spcBef>
              <a:buAutoNum type="arabicPeriod" startAt="3"/>
              <a:tabLst>
                <a:tab pos="469265" algn="l"/>
                <a:tab pos="469900" algn="l"/>
              </a:tabLst>
            </a:pPr>
            <a:r>
              <a:rPr sz="1400" dirty="0">
                <a:latin typeface="Calibri"/>
                <a:cs typeface="Calibri"/>
              </a:rPr>
              <a:t>Confusion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arises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because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many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granulomatous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conditions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have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identical </a:t>
            </a:r>
            <a:r>
              <a:rPr sz="1400" dirty="0">
                <a:latin typeface="Calibri"/>
                <a:cs typeface="Calibri"/>
              </a:rPr>
              <a:t>HPE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sometimes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single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pathology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produce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varied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histological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features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What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metastatic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Crohn’s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Disease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Cutaneous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lesions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areas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contiguous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GIT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85"/>
              </a:spcBef>
            </a:pPr>
            <a:r>
              <a:rPr sz="1400" dirty="0">
                <a:latin typeface="Calibri"/>
                <a:cs typeface="Calibri"/>
              </a:rPr>
              <a:t>Most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common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area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involvement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vulva,penis,legs,trunk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face</a:t>
            </a:r>
            <a:endParaRPr sz="1400">
              <a:latin typeface="Calibri"/>
              <a:cs typeface="Calibri"/>
            </a:endParaRPr>
          </a:p>
          <a:p>
            <a:pPr marL="12700" marR="69215">
              <a:lnSpc>
                <a:spcPts val="2570"/>
              </a:lnSpc>
              <a:spcBef>
                <a:spcPts val="220"/>
              </a:spcBef>
            </a:pPr>
            <a:r>
              <a:rPr sz="1400" dirty="0">
                <a:latin typeface="Calibri"/>
                <a:cs typeface="Calibri"/>
              </a:rPr>
              <a:t>Various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morphologies </a:t>
            </a:r>
            <a:r>
              <a:rPr sz="1400" dirty="0">
                <a:latin typeface="Calibri"/>
                <a:cs typeface="Calibri"/>
              </a:rPr>
              <a:t>can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be-Knife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cut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ulcers,erythematous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painful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lesions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on </a:t>
            </a:r>
            <a:r>
              <a:rPr sz="1400" dirty="0">
                <a:latin typeface="Calibri"/>
                <a:cs typeface="Calibri"/>
              </a:rPr>
              <a:t>extremities,violaceous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perifollicular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papules,lichenoid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papules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neck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LL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1400" dirty="0">
                <a:latin typeface="Calibri"/>
                <a:cs typeface="Calibri"/>
              </a:rPr>
              <a:t>,erythematous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plaques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face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extremities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 marL="12700" marR="173355">
              <a:lnSpc>
                <a:spcPct val="152100"/>
              </a:lnSpc>
              <a:spcBef>
                <a:spcPts val="875"/>
              </a:spcBef>
            </a:pPr>
            <a:r>
              <a:rPr sz="1400" dirty="0">
                <a:latin typeface="Calibri"/>
                <a:cs typeface="Calibri"/>
              </a:rPr>
              <a:t>Skin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lesions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metastatic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Crohn’s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disease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present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during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,after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rarely </a:t>
            </a:r>
            <a:r>
              <a:rPr sz="1400" dirty="0">
                <a:latin typeface="Calibri"/>
                <a:cs typeface="Calibri"/>
              </a:rPr>
              <a:t>before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presence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inﬂammatory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bowel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disease</a:t>
            </a:r>
            <a:endParaRPr sz="1400">
              <a:latin typeface="Calibri"/>
              <a:cs typeface="Calibri"/>
            </a:endParaRPr>
          </a:p>
          <a:p>
            <a:pPr marL="12700" marR="332740">
              <a:lnSpc>
                <a:spcPct val="152900"/>
              </a:lnSpc>
            </a:pPr>
            <a:r>
              <a:rPr sz="1400" dirty="0">
                <a:latin typeface="Calibri"/>
                <a:cs typeface="Calibri"/>
              </a:rPr>
              <a:t>In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22-</a:t>
            </a:r>
            <a:r>
              <a:rPr sz="1400" dirty="0">
                <a:latin typeface="Calibri"/>
                <a:cs typeface="Calibri"/>
              </a:rPr>
              <a:t>44%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cases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intestinal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Crohn’s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disease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have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cutaneous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symptoms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in </a:t>
            </a:r>
            <a:r>
              <a:rPr sz="1400" dirty="0">
                <a:latin typeface="Calibri"/>
                <a:cs typeface="Calibri"/>
              </a:rPr>
              <a:t>following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manner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400" dirty="0">
                <a:latin typeface="Calibri"/>
                <a:cs typeface="Calibri"/>
              </a:rPr>
              <a:t>Anal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tags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usually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bunch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often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characteristic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like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knife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cut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ulcers.</a:t>
            </a:r>
            <a:endParaRPr sz="1400">
              <a:latin typeface="Calibri"/>
              <a:cs typeface="Calibri"/>
            </a:endParaRPr>
          </a:p>
          <a:p>
            <a:pPr marL="12700" marR="308610">
              <a:lnSpc>
                <a:spcPct val="152100"/>
              </a:lnSpc>
              <a:spcBef>
                <a:spcPts val="15"/>
              </a:spcBef>
            </a:pPr>
            <a:r>
              <a:rPr sz="1400" dirty="0">
                <a:latin typeface="Calibri"/>
                <a:cs typeface="Calibri"/>
              </a:rPr>
              <a:t>Search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knife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cut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ulcers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unusual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areas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like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infra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abdominal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folds.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Inter </a:t>
            </a:r>
            <a:r>
              <a:rPr sz="1400" dirty="0">
                <a:latin typeface="Calibri"/>
                <a:cs typeface="Calibri"/>
              </a:rPr>
              <a:t>crural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folds,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sometimes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even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under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heavy</a:t>
            </a:r>
            <a:r>
              <a:rPr sz="1400" spc="-10" dirty="0">
                <a:latin typeface="Calibri"/>
                <a:cs typeface="Calibri"/>
              </a:rPr>
              <a:t> breasts.</a:t>
            </a:r>
            <a:endParaRPr sz="1400">
              <a:latin typeface="Calibri"/>
              <a:cs typeface="Calibri"/>
            </a:endParaRPr>
          </a:p>
          <a:p>
            <a:pPr marL="12700" marR="23495">
              <a:lnSpc>
                <a:spcPct val="152700"/>
              </a:lnSpc>
              <a:spcBef>
                <a:spcPts val="5"/>
              </a:spcBef>
            </a:pPr>
            <a:r>
              <a:rPr sz="1400" dirty="0">
                <a:latin typeface="Calibri"/>
                <a:cs typeface="Calibri"/>
              </a:rPr>
              <a:t>Often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simple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drug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like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metronidazole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works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very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well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but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long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term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use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is</a:t>
            </a:r>
            <a:r>
              <a:rPr sz="1400" spc="5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tolerated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patients.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patients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developed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peripheral </a:t>
            </a:r>
            <a:r>
              <a:rPr sz="1400" dirty="0">
                <a:latin typeface="Calibri"/>
                <a:cs typeface="Calibri"/>
              </a:rPr>
              <a:t>neuritis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type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symptoms.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Also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warm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about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alcohol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whilst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taking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metronidazole. </a:t>
            </a:r>
            <a:r>
              <a:rPr sz="1400" dirty="0">
                <a:latin typeface="Calibri"/>
                <a:cs typeface="Calibri"/>
              </a:rPr>
              <a:t>Azathioprine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drugs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used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but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response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happens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after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several months.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782167"/>
            <a:ext cx="5653405" cy="1328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37160">
              <a:lnSpc>
                <a:spcPct val="152900"/>
              </a:lnSpc>
              <a:spcBef>
                <a:spcPts val="95"/>
              </a:spcBef>
            </a:pPr>
            <a:r>
              <a:rPr sz="1400" dirty="0">
                <a:latin typeface="Calibri"/>
                <a:cs typeface="Calibri"/>
              </a:rPr>
              <a:t>Chrohn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chronic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disease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so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long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term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treatment.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Often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Crohn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can </a:t>
            </a:r>
            <a:r>
              <a:rPr sz="1400" spc="-10" dirty="0">
                <a:latin typeface="Calibri"/>
                <a:cs typeface="Calibri"/>
              </a:rPr>
              <a:t>coexist.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ts val="2570"/>
              </a:lnSpc>
              <a:spcBef>
                <a:spcPts val="85"/>
              </a:spcBef>
            </a:pPr>
            <a:r>
              <a:rPr sz="1400" dirty="0">
                <a:latin typeface="Calibri"/>
                <a:cs typeface="Calibri"/>
              </a:rPr>
              <a:t>Asymmetrical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vulvar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edema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ulcers,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think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crohns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Warm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regards </a:t>
            </a:r>
            <a:r>
              <a:rPr sz="1400" dirty="0">
                <a:latin typeface="Calibri"/>
                <a:cs typeface="Calibri"/>
              </a:rPr>
              <a:t>Nina</a:t>
            </a:r>
            <a:r>
              <a:rPr sz="1400" spc="-10" dirty="0">
                <a:latin typeface="Calibri"/>
                <a:cs typeface="Calibri"/>
              </a:rPr>
              <a:t> Madnani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2738602"/>
            <a:ext cx="5650865" cy="3467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42265">
              <a:lnSpc>
                <a:spcPct val="151600"/>
              </a:lnSpc>
              <a:spcBef>
                <a:spcPts val="100"/>
              </a:spcBef>
            </a:pPr>
            <a:r>
              <a:rPr sz="1400" b="1" dirty="0">
                <a:solidFill>
                  <a:srgbClr val="500050"/>
                </a:solidFill>
                <a:latin typeface="Calibri"/>
                <a:cs typeface="Calibri"/>
              </a:rPr>
              <a:t>Dr</a:t>
            </a:r>
            <a:r>
              <a:rPr sz="1400" b="1" spc="-20" dirty="0">
                <a:solidFill>
                  <a:srgbClr val="50005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500050"/>
                </a:solidFill>
                <a:latin typeface="Calibri"/>
                <a:cs typeface="Calibri"/>
              </a:rPr>
              <a:t>Nisha</a:t>
            </a:r>
            <a:r>
              <a:rPr sz="1400" b="1" spc="-20" dirty="0">
                <a:solidFill>
                  <a:srgbClr val="50005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500050"/>
                </a:solidFill>
                <a:latin typeface="Calibri"/>
                <a:cs typeface="Calibri"/>
              </a:rPr>
              <a:t>Chaturvedi</a:t>
            </a:r>
            <a:r>
              <a:rPr sz="1400" dirty="0">
                <a:solidFill>
                  <a:srgbClr val="500050"/>
                </a:solidFill>
                <a:latin typeface="Calibri"/>
                <a:cs typeface="Calibri"/>
              </a:rPr>
              <a:t>,</a:t>
            </a:r>
            <a:r>
              <a:rPr sz="1400" spc="-35" dirty="0">
                <a:solidFill>
                  <a:srgbClr val="50005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00050"/>
                </a:solidFill>
                <a:latin typeface="Calibri"/>
                <a:cs typeface="Calibri"/>
              </a:rPr>
              <a:t>consultant</a:t>
            </a:r>
            <a:r>
              <a:rPr sz="1400" spc="-25" dirty="0">
                <a:solidFill>
                  <a:srgbClr val="50005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00050"/>
                </a:solidFill>
                <a:latin typeface="Calibri"/>
                <a:cs typeface="Calibri"/>
              </a:rPr>
              <a:t>dermatologist</a:t>
            </a:r>
            <a:r>
              <a:rPr sz="1400" spc="-25" dirty="0">
                <a:solidFill>
                  <a:srgbClr val="50005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00050"/>
                </a:solidFill>
                <a:latin typeface="Calibri"/>
                <a:cs typeface="Calibri"/>
              </a:rPr>
              <a:t>and</a:t>
            </a:r>
            <a:r>
              <a:rPr sz="1400" spc="-30" dirty="0">
                <a:solidFill>
                  <a:srgbClr val="50005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00050"/>
                </a:solidFill>
                <a:latin typeface="Calibri"/>
                <a:cs typeface="Calibri"/>
              </a:rPr>
              <a:t>a</a:t>
            </a:r>
            <a:r>
              <a:rPr sz="1400" spc="-25" dirty="0">
                <a:solidFill>
                  <a:srgbClr val="50005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00050"/>
                </a:solidFill>
                <a:latin typeface="Calibri"/>
                <a:cs typeface="Calibri"/>
              </a:rPr>
              <a:t>member</a:t>
            </a:r>
            <a:r>
              <a:rPr sz="1400" spc="-10" dirty="0">
                <a:solidFill>
                  <a:srgbClr val="50005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00050"/>
                </a:solidFill>
                <a:latin typeface="Calibri"/>
                <a:cs typeface="Calibri"/>
              </a:rPr>
              <a:t>of</a:t>
            </a:r>
            <a:r>
              <a:rPr sz="1400" spc="-20" dirty="0">
                <a:solidFill>
                  <a:srgbClr val="50005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00050"/>
                </a:solidFill>
                <a:latin typeface="Calibri"/>
                <a:cs typeface="Calibri"/>
              </a:rPr>
              <a:t>SIG</a:t>
            </a:r>
            <a:r>
              <a:rPr sz="1400" spc="-25" dirty="0">
                <a:solidFill>
                  <a:srgbClr val="500050"/>
                </a:solidFill>
                <a:latin typeface="Calibri"/>
                <a:cs typeface="Calibri"/>
              </a:rPr>
              <a:t> FGD </a:t>
            </a:r>
            <a:r>
              <a:rPr sz="1400" spc="-10" dirty="0">
                <a:solidFill>
                  <a:srgbClr val="500050"/>
                </a:solidFill>
                <a:latin typeface="Calibri"/>
                <a:cs typeface="Calibri"/>
              </a:rPr>
              <a:t>group.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500050"/>
                </a:solidFill>
                <a:latin typeface="Calibri"/>
                <a:cs typeface="Calibri"/>
              </a:rPr>
              <a:t>CASE</a:t>
            </a:r>
            <a:r>
              <a:rPr sz="1400" b="1" spc="-25" dirty="0">
                <a:solidFill>
                  <a:srgbClr val="500050"/>
                </a:solidFill>
                <a:latin typeface="Calibri"/>
                <a:cs typeface="Calibri"/>
              </a:rPr>
              <a:t> </a:t>
            </a:r>
            <a:r>
              <a:rPr sz="1400" b="1" spc="-50" dirty="0">
                <a:solidFill>
                  <a:srgbClr val="500050"/>
                </a:solidFill>
                <a:latin typeface="Calibri"/>
                <a:cs typeface="Calibri"/>
              </a:rPr>
              <a:t>6</a:t>
            </a:r>
            <a:endParaRPr sz="1400">
              <a:latin typeface="Calibri"/>
              <a:cs typeface="Calibri"/>
            </a:endParaRPr>
          </a:p>
          <a:p>
            <a:pPr marL="12700" marR="74930">
              <a:lnSpc>
                <a:spcPct val="152100"/>
              </a:lnSpc>
              <a:spcBef>
                <a:spcPts val="520"/>
              </a:spcBef>
            </a:pPr>
            <a:r>
              <a:rPr sz="1400" dirty="0">
                <a:latin typeface="Calibri"/>
                <a:cs typeface="Calibri"/>
              </a:rPr>
              <a:t>I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would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like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thank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Smitha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maam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Pragya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maam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giving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this </a:t>
            </a:r>
            <a:r>
              <a:rPr sz="1400" dirty="0">
                <a:latin typeface="Calibri"/>
                <a:cs typeface="Calibri"/>
              </a:rPr>
              <a:t>opportunity.It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going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pleasure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learn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discuss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all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you’ll.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52400"/>
              </a:lnSpc>
              <a:spcBef>
                <a:spcPts val="509"/>
              </a:spcBef>
            </a:pPr>
            <a:r>
              <a:rPr sz="1400" dirty="0">
                <a:latin typeface="Calibri"/>
                <a:cs typeface="Calibri"/>
              </a:rPr>
              <a:t>A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3.5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year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old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girl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brought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clinic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chronic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constipation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mild </a:t>
            </a:r>
            <a:r>
              <a:rPr sz="1400" dirty="0">
                <a:latin typeface="Calibri"/>
                <a:cs typeface="Calibri"/>
              </a:rPr>
              <a:t>itching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perianal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vulvar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area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since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6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months.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treated</a:t>
            </a:r>
            <a:r>
              <a:rPr sz="1400" spc="-20" dirty="0">
                <a:latin typeface="Calibri"/>
                <a:cs typeface="Calibri"/>
              </a:rPr>
              <a:t> with </a:t>
            </a:r>
            <a:r>
              <a:rPr sz="1400" dirty="0">
                <a:latin typeface="Calibri"/>
                <a:cs typeface="Calibri"/>
              </a:rPr>
              <a:t>some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topical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anti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fungal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creams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her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paediatrician.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There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history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similar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lesions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else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where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body.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Her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clinical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images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attached.</a:t>
            </a:r>
            <a:r>
              <a:rPr sz="1400" spc="-20" dirty="0">
                <a:latin typeface="Calibri"/>
                <a:cs typeface="Calibri"/>
              </a:rPr>
              <a:t> What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diagnosis</a:t>
            </a:r>
            <a:r>
              <a:rPr sz="1400" spc="28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how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would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you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manage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this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case?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13939" y="6429501"/>
            <a:ext cx="1932305" cy="257619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112488"/>
            <a:ext cx="5742940" cy="5561330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1400" dirty="0">
                <a:latin typeface="Calibri"/>
                <a:cs typeface="Calibri"/>
              </a:rPr>
              <a:t>There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history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application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sexual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abuse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sz="1400" dirty="0">
                <a:latin typeface="Calibri"/>
                <a:cs typeface="Calibri"/>
              </a:rPr>
              <a:t>Yes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even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wondering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what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could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cause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erythema..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400" dirty="0">
                <a:latin typeface="Calibri"/>
                <a:cs typeface="Calibri"/>
              </a:rPr>
              <a:t>Thinking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perianal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dermatitis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counselled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mother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about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genital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hygiene</a:t>
            </a:r>
            <a:endParaRPr sz="1400">
              <a:latin typeface="Calibri"/>
              <a:cs typeface="Calibri"/>
            </a:endParaRPr>
          </a:p>
          <a:p>
            <a:pPr marL="12700" marR="348615">
              <a:lnSpc>
                <a:spcPct val="152300"/>
              </a:lnSpc>
              <a:spcBef>
                <a:spcPts val="10"/>
              </a:spcBef>
            </a:pPr>
            <a:r>
              <a:rPr sz="1400" dirty="0">
                <a:latin typeface="Calibri"/>
                <a:cs typeface="Calibri"/>
              </a:rPr>
              <a:t>and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cleaning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gave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topical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antibiotics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before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starting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treatment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her </a:t>
            </a:r>
            <a:r>
              <a:rPr sz="1400" spc="-10" dirty="0">
                <a:latin typeface="Calibri"/>
                <a:cs typeface="Calibri"/>
              </a:rPr>
              <a:t>hypopigmentation</a:t>
            </a:r>
            <a:endParaRPr sz="1400">
              <a:latin typeface="Calibri"/>
              <a:cs typeface="Calibri"/>
            </a:endParaRPr>
          </a:p>
          <a:p>
            <a:pPr marL="12700" marR="361950">
              <a:lnSpc>
                <a:spcPct val="152900"/>
              </a:lnSpc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child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asked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follow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up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after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week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,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but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came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after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0" dirty="0">
                <a:latin typeface="Calibri"/>
                <a:cs typeface="Calibri"/>
              </a:rPr>
              <a:t> month. </a:t>
            </a:r>
            <a:r>
              <a:rPr sz="1400" dirty="0">
                <a:latin typeface="Calibri"/>
                <a:cs typeface="Calibri"/>
              </a:rPr>
              <a:t>Attaching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follow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up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pics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  <a:p>
            <a:pPr marL="12700" marR="481965">
              <a:lnSpc>
                <a:spcPts val="2570"/>
              </a:lnSpc>
              <a:spcBef>
                <a:spcPts val="219"/>
              </a:spcBef>
            </a:pPr>
            <a:r>
              <a:rPr sz="1400" dirty="0">
                <a:latin typeface="Calibri"/>
                <a:cs typeface="Calibri"/>
              </a:rPr>
              <a:t>I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would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like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everyone’s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opinion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regarding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management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same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. </a:t>
            </a:r>
            <a:r>
              <a:rPr sz="1400" dirty="0">
                <a:latin typeface="Calibri"/>
                <a:cs typeface="Calibri"/>
              </a:rPr>
              <a:t>Thank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you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clinical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diagnosis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Lichen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Sclerosus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earlier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called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).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ts val="2570"/>
              </a:lnSpc>
              <a:spcBef>
                <a:spcPts val="220"/>
              </a:spcBef>
            </a:pPr>
            <a:r>
              <a:rPr sz="1400" dirty="0">
                <a:latin typeface="Calibri"/>
                <a:cs typeface="Calibri"/>
              </a:rPr>
              <a:t>I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would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like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know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how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does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everyone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manage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childhood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lichen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sclerosus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in </a:t>
            </a:r>
            <a:r>
              <a:rPr sz="1400" dirty="0">
                <a:latin typeface="Calibri"/>
                <a:cs typeface="Calibri"/>
              </a:rPr>
              <a:t>practice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addressing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following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questions,</a:t>
            </a:r>
            <a:endParaRPr sz="1400">
              <a:latin typeface="Calibri"/>
              <a:cs typeface="Calibri"/>
            </a:endParaRPr>
          </a:p>
          <a:p>
            <a:pPr marL="194945" indent="-182880">
              <a:lnSpc>
                <a:spcPct val="100000"/>
              </a:lnSpc>
              <a:spcBef>
                <a:spcPts val="645"/>
              </a:spcBef>
              <a:buAutoNum type="arabicParenR"/>
              <a:tabLst>
                <a:tab pos="195580" algn="l"/>
              </a:tabLst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type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corticosteroids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use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treatment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?</a:t>
            </a:r>
            <a:endParaRPr sz="1400">
              <a:latin typeface="Calibri"/>
              <a:cs typeface="Calibri"/>
            </a:endParaRPr>
          </a:p>
          <a:p>
            <a:pPr marL="194945" indent="-182880">
              <a:lnSpc>
                <a:spcPct val="100000"/>
              </a:lnSpc>
              <a:spcBef>
                <a:spcPts val="885"/>
              </a:spcBef>
              <a:buAutoNum type="arabicParenR"/>
              <a:tabLst>
                <a:tab pos="195580" algn="l"/>
              </a:tabLst>
            </a:pPr>
            <a:r>
              <a:rPr sz="1400" dirty="0">
                <a:latin typeface="Calibri"/>
                <a:cs typeface="Calibri"/>
              </a:rPr>
              <a:t>how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long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continue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treatment?</a:t>
            </a:r>
            <a:endParaRPr sz="1400">
              <a:latin typeface="Calibri"/>
              <a:cs typeface="Calibri"/>
            </a:endParaRPr>
          </a:p>
          <a:p>
            <a:pPr marL="194945" indent="-182880">
              <a:lnSpc>
                <a:spcPct val="100000"/>
              </a:lnSpc>
              <a:spcBef>
                <a:spcPts val="890"/>
              </a:spcBef>
              <a:buAutoNum type="arabicParenR"/>
              <a:tabLst>
                <a:tab pos="195580" algn="l"/>
              </a:tabLst>
            </a:pPr>
            <a:r>
              <a:rPr sz="1400" dirty="0">
                <a:latin typeface="Calibri"/>
                <a:cs typeface="Calibri"/>
              </a:rPr>
              <a:t>does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shift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calcineurin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inhibitors?</a:t>
            </a:r>
            <a:endParaRPr sz="1400">
              <a:latin typeface="Calibri"/>
              <a:cs typeface="Calibri"/>
            </a:endParaRPr>
          </a:p>
          <a:p>
            <a:pPr marL="194945" indent="-182880">
              <a:lnSpc>
                <a:spcPct val="100000"/>
              </a:lnSpc>
              <a:spcBef>
                <a:spcPts val="875"/>
              </a:spcBef>
              <a:buAutoNum type="arabicParenR"/>
              <a:tabLst>
                <a:tab pos="195580" algn="l"/>
              </a:tabLst>
            </a:pPr>
            <a:r>
              <a:rPr sz="1400" dirty="0">
                <a:latin typeface="Calibri"/>
                <a:cs typeface="Calibri"/>
              </a:rPr>
              <a:t>is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there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post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puberty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remission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need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follow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up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long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term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?</a:t>
            </a:r>
            <a:endParaRPr sz="1400">
              <a:latin typeface="Calibri"/>
              <a:cs typeface="Calibri"/>
            </a:endParaRPr>
          </a:p>
          <a:p>
            <a:pPr marL="194945" indent="-182880">
              <a:lnSpc>
                <a:spcPct val="100000"/>
              </a:lnSpc>
              <a:spcBef>
                <a:spcPts val="890"/>
              </a:spcBef>
              <a:buAutoNum type="arabicParenR"/>
              <a:tabLst>
                <a:tab pos="195580" algn="l"/>
              </a:tabLst>
            </a:pPr>
            <a:r>
              <a:rPr sz="1400" dirty="0">
                <a:latin typeface="Calibri"/>
                <a:cs typeface="Calibri"/>
              </a:rPr>
              <a:t>do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children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have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same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complications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adults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?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1334" y="914399"/>
            <a:ext cx="2992120" cy="224459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782167"/>
            <a:ext cx="5681345" cy="5663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573779">
              <a:lnSpc>
                <a:spcPct val="152900"/>
              </a:lnSpc>
              <a:spcBef>
                <a:spcPts val="95"/>
              </a:spcBef>
            </a:pPr>
            <a:r>
              <a:rPr sz="1400" dirty="0">
                <a:latin typeface="Calibri"/>
                <a:cs typeface="Calibri"/>
              </a:rPr>
              <a:t>Kindly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share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your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experience </a:t>
            </a:r>
            <a:r>
              <a:rPr sz="1400" dirty="0">
                <a:latin typeface="Calibri"/>
                <a:cs typeface="Calibri"/>
              </a:rPr>
              <a:t>Thank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you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1400" spc="-10" dirty="0">
                <a:latin typeface="Calibri"/>
                <a:cs typeface="Calibri"/>
              </a:rPr>
              <a:t>Regards,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85"/>
              </a:spcBef>
            </a:pPr>
            <a:r>
              <a:rPr sz="1400" dirty="0">
                <a:latin typeface="Calibri"/>
                <a:cs typeface="Calibri"/>
              </a:rPr>
              <a:t>Dr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Nisha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Chaturvedi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DNB,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MD,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DDVL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350">
              <a:latin typeface="Calibri"/>
              <a:cs typeface="Calibri"/>
            </a:endParaRPr>
          </a:p>
          <a:p>
            <a:pPr marL="12700" marR="3545840">
              <a:lnSpc>
                <a:spcPct val="152100"/>
              </a:lnSpc>
            </a:pPr>
            <a:r>
              <a:rPr sz="1400" b="1" dirty="0">
                <a:latin typeface="Calibri"/>
                <a:cs typeface="Calibri"/>
              </a:rPr>
              <a:t>Dr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Sweta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Rambhia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,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Mumbai </a:t>
            </a:r>
            <a:r>
              <a:rPr sz="1400" b="1" dirty="0">
                <a:latin typeface="Calibri"/>
                <a:cs typeface="Calibri"/>
              </a:rPr>
              <a:t>CASE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spc="-50" dirty="0">
                <a:latin typeface="Calibri"/>
                <a:cs typeface="Calibri"/>
              </a:rPr>
              <a:t>7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 marL="469265" marR="5080" indent="-228600">
              <a:lnSpc>
                <a:spcPct val="152100"/>
              </a:lnSpc>
              <a:spcBef>
                <a:spcPts val="875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1400" spc="-10" dirty="0">
                <a:latin typeface="Calibri"/>
                <a:cs typeface="Calibri"/>
              </a:rPr>
              <a:t>62-year-</a:t>
            </a:r>
            <a:r>
              <a:rPr sz="1400" dirty="0">
                <a:latin typeface="Calibri"/>
                <a:cs typeface="Calibri"/>
              </a:rPr>
              <a:t>old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married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female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presented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itchy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pigmented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skin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lesions </a:t>
            </a:r>
            <a:r>
              <a:rPr sz="1400" dirty="0">
                <a:latin typeface="Calibri"/>
                <a:cs typeface="Calibri"/>
              </a:rPr>
              <a:t>over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genital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area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6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months</a:t>
            </a:r>
            <a:r>
              <a:rPr sz="1400" spc="-10" dirty="0">
                <a:latin typeface="Calibri"/>
                <a:cs typeface="Calibri"/>
              </a:rPr>
              <a:t> duration.</a:t>
            </a:r>
            <a:endParaRPr sz="1400">
              <a:latin typeface="Calibri"/>
              <a:cs typeface="Calibri"/>
            </a:endParaRPr>
          </a:p>
          <a:p>
            <a:pPr marL="469265" marR="20955" indent="-228600">
              <a:lnSpc>
                <a:spcPct val="152600"/>
              </a:lnSpc>
              <a:spcBef>
                <a:spcPts val="5"/>
              </a:spcBef>
              <a:buFont typeface="Arial"/>
              <a:buChar char="•"/>
              <a:tabLst>
                <a:tab pos="509270" algn="l"/>
                <a:tab pos="509905" algn="l"/>
              </a:tabLst>
            </a:pPr>
            <a:r>
              <a:rPr dirty="0"/>
              <a:t>	</a:t>
            </a:r>
            <a:r>
              <a:rPr sz="1400" dirty="0">
                <a:latin typeface="Calibri"/>
                <a:cs typeface="Calibri"/>
              </a:rPr>
              <a:t>Itching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mild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nature,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intermittent,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more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daytime.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The </a:t>
            </a:r>
            <a:r>
              <a:rPr sz="1400" dirty="0">
                <a:latin typeface="Calibri"/>
                <a:cs typeface="Calibri"/>
              </a:rPr>
              <a:t>lesions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gradually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increased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number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size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since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then.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There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no </a:t>
            </a:r>
            <a:r>
              <a:rPr sz="1400" dirty="0">
                <a:latin typeface="Calibri"/>
                <a:cs typeface="Calibri"/>
              </a:rPr>
              <a:t>history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suggestive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any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immunosuppressed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condition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history </a:t>
            </a:r>
            <a:r>
              <a:rPr sz="1400" spc="-25" dirty="0">
                <a:latin typeface="Calibri"/>
                <a:cs typeface="Calibri"/>
              </a:rPr>
              <a:t>of </a:t>
            </a:r>
            <a:r>
              <a:rPr sz="1400" spc="-10" dirty="0">
                <a:latin typeface="Calibri"/>
                <a:cs typeface="Calibri"/>
              </a:rPr>
              <a:t>long-</a:t>
            </a:r>
            <a:r>
              <a:rPr sz="1400" dirty="0">
                <a:latin typeface="Calibri"/>
                <a:cs typeface="Calibri"/>
              </a:rPr>
              <a:t>term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drug </a:t>
            </a:r>
            <a:r>
              <a:rPr sz="1400" spc="-10" dirty="0">
                <a:latin typeface="Calibri"/>
                <a:cs typeface="Calibri"/>
              </a:rPr>
              <a:t>intake.</a:t>
            </a:r>
            <a:endParaRPr sz="1400">
              <a:latin typeface="Calibri"/>
              <a:cs typeface="Calibri"/>
            </a:endParaRPr>
          </a:p>
          <a:p>
            <a:pPr marL="469265" marR="13335" indent="-228600">
              <a:lnSpc>
                <a:spcPts val="2570"/>
              </a:lnSpc>
              <a:spcBef>
                <a:spcPts val="85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1400" dirty="0">
                <a:latin typeface="Calibri"/>
                <a:cs typeface="Calibri"/>
              </a:rPr>
              <a:t>On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examination,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multiple,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well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defined,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papules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greyish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black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varying </a:t>
            </a:r>
            <a:r>
              <a:rPr sz="1400" dirty="0">
                <a:latin typeface="Calibri"/>
                <a:cs typeface="Calibri"/>
              </a:rPr>
              <a:t>size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verrucous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smooth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surface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distributed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bilateraly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over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labia </a:t>
            </a:r>
            <a:r>
              <a:rPr sz="1400" dirty="0">
                <a:latin typeface="Calibri"/>
                <a:cs typeface="Calibri"/>
              </a:rPr>
              <a:t>majora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vulva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.(Fig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1)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0604" y="4266412"/>
            <a:ext cx="5521960" cy="3282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0665" marR="5080" indent="-228600">
              <a:lnSpc>
                <a:spcPct val="152500"/>
              </a:lnSpc>
              <a:spcBef>
                <a:spcPts val="10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400" dirty="0">
                <a:latin typeface="Calibri"/>
                <a:cs typeface="Calibri"/>
              </a:rPr>
              <a:t>Venereal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disease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research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laboratory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test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HIV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screening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test</a:t>
            </a:r>
            <a:r>
              <a:rPr sz="1400" spc="-20" dirty="0">
                <a:latin typeface="Calibri"/>
                <a:cs typeface="Calibri"/>
              </a:rPr>
              <a:t> were </a:t>
            </a:r>
            <a:r>
              <a:rPr sz="1400" dirty="0">
                <a:latin typeface="Calibri"/>
                <a:cs typeface="Calibri"/>
              </a:rPr>
              <a:t>nonreactive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.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Complete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blood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count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random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blood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sugar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levels</a:t>
            </a:r>
            <a:r>
              <a:rPr sz="1400" spc="-20" dirty="0">
                <a:latin typeface="Calibri"/>
                <a:cs typeface="Calibri"/>
              </a:rPr>
              <a:t> were </a:t>
            </a:r>
            <a:r>
              <a:rPr sz="1400" dirty="0">
                <a:latin typeface="Calibri"/>
                <a:cs typeface="Calibri"/>
              </a:rPr>
              <a:t>within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normal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limits.</a:t>
            </a:r>
            <a:endParaRPr sz="1400">
              <a:latin typeface="Calibri"/>
              <a:cs typeface="Calibri"/>
            </a:endParaRPr>
          </a:p>
          <a:p>
            <a:pPr marL="240665" marR="132080" indent="-228600">
              <a:lnSpc>
                <a:spcPct val="152600"/>
              </a:lnSpc>
              <a:spcBef>
                <a:spcPts val="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400" dirty="0">
                <a:latin typeface="Calibri"/>
                <a:cs typeface="Calibri"/>
              </a:rPr>
              <a:t>Biopsy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shows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moderate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epidermal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hyperplasia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thickening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and </a:t>
            </a:r>
            <a:r>
              <a:rPr sz="1400" dirty="0">
                <a:latin typeface="Calibri"/>
                <a:cs typeface="Calibri"/>
              </a:rPr>
              <a:t>confluence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rete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ridges.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surface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lesion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mamillated.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The </a:t>
            </a:r>
            <a:r>
              <a:rPr sz="1400" dirty="0">
                <a:latin typeface="Calibri"/>
                <a:cs typeface="Calibri"/>
              </a:rPr>
              <a:t>thickened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epidermis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shows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mild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moderate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nuclear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pleomorphism.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epidermal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keratinocytes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show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haphazard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arrangement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and </a:t>
            </a:r>
            <a:r>
              <a:rPr sz="1400" dirty="0">
                <a:latin typeface="Calibri"/>
                <a:cs typeface="Calibri"/>
              </a:rPr>
              <a:t>crowding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foci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throughout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epidermal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thickness.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Scattered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mitotic </a:t>
            </a:r>
            <a:r>
              <a:rPr sz="1400" dirty="0">
                <a:latin typeface="Calibri"/>
                <a:cs typeface="Calibri"/>
              </a:rPr>
              <a:t>figures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(normal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abnormal)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seen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above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basal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layer.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The </a:t>
            </a:r>
            <a:r>
              <a:rPr sz="1400" dirty="0">
                <a:latin typeface="Calibri"/>
                <a:cs typeface="Calibri"/>
              </a:rPr>
              <a:t>granular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layer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corneal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layers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slightly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thickened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298" y="919606"/>
            <a:ext cx="4485614" cy="337032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0604" y="4516348"/>
            <a:ext cx="5158105" cy="1002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0665" marR="5080" indent="-228600">
              <a:lnSpc>
                <a:spcPct val="152500"/>
              </a:lnSpc>
              <a:spcBef>
                <a:spcPts val="10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thickened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epidermis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shows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mild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moderate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nuclear </a:t>
            </a:r>
            <a:r>
              <a:rPr sz="1400" dirty="0">
                <a:latin typeface="Calibri"/>
                <a:cs typeface="Calibri"/>
              </a:rPr>
              <a:t>pleomorphism.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Scattered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mitotic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figures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(normal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abnormal)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are </a:t>
            </a:r>
            <a:r>
              <a:rPr sz="1400" dirty="0">
                <a:latin typeface="Calibri"/>
                <a:cs typeface="Calibri"/>
              </a:rPr>
              <a:t>seen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above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basal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layer.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30604" y="9443415"/>
            <a:ext cx="882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•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914399"/>
            <a:ext cx="4400169" cy="330009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71980" y="5627496"/>
            <a:ext cx="4314063" cy="400490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0604" y="1109826"/>
            <a:ext cx="5370195" cy="1000760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240665" indent="-228600">
              <a:lnSpc>
                <a:spcPct val="100000"/>
              </a:lnSpc>
              <a:spcBef>
                <a:spcPts val="97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400" dirty="0">
                <a:latin typeface="Calibri"/>
                <a:cs typeface="Calibri"/>
              </a:rPr>
              <a:t>Patient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treated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topical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5-fluorouracil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(5-</a:t>
            </a:r>
            <a:r>
              <a:rPr sz="1400" dirty="0">
                <a:latin typeface="Calibri"/>
                <a:cs typeface="Calibri"/>
              </a:rPr>
              <a:t>FU)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percent</a:t>
            </a:r>
            <a:r>
              <a:rPr sz="1400" spc="-10" dirty="0">
                <a:latin typeface="Calibri"/>
                <a:cs typeface="Calibri"/>
              </a:rPr>
              <a:t> cream</a:t>
            </a:r>
            <a:endParaRPr sz="1400">
              <a:latin typeface="Calibri"/>
              <a:cs typeface="Calibri"/>
            </a:endParaRPr>
          </a:p>
          <a:p>
            <a:pPr marL="240665" marR="5080" indent="-228600">
              <a:lnSpc>
                <a:spcPts val="2570"/>
              </a:lnSpc>
              <a:spcBef>
                <a:spcPts val="8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400" dirty="0">
                <a:latin typeface="Calibri"/>
                <a:cs typeface="Calibri"/>
              </a:rPr>
              <a:t>Patient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responded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after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few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weeks,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majority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lesions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showed </a:t>
            </a:r>
            <a:r>
              <a:rPr sz="1400" dirty="0">
                <a:latin typeface="Calibri"/>
                <a:cs typeface="Calibri"/>
              </a:rPr>
              <a:t>excellent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response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complete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healing.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30604" y="6456654"/>
            <a:ext cx="5462270" cy="3279775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240665" indent="-228600">
              <a:lnSpc>
                <a:spcPct val="100000"/>
              </a:lnSpc>
              <a:spcBef>
                <a:spcPts val="97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400" dirty="0">
                <a:latin typeface="Calibri"/>
                <a:cs typeface="Calibri"/>
              </a:rPr>
              <a:t>Bowenoid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papulosis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first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described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Kopf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Bart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1977.</a:t>
            </a:r>
            <a:endParaRPr sz="1400">
              <a:latin typeface="Calibri"/>
              <a:cs typeface="Calibri"/>
            </a:endParaRPr>
          </a:p>
          <a:p>
            <a:pPr marL="240665" marR="5080" indent="-228600">
              <a:lnSpc>
                <a:spcPts val="2570"/>
              </a:lnSpc>
              <a:spcBef>
                <a:spcPts val="22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400" dirty="0">
                <a:latin typeface="Calibri"/>
                <a:cs typeface="Calibri"/>
              </a:rPr>
              <a:t>Bowenoid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papulosis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(BP)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clinically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presents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multicentric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violaceous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or </a:t>
            </a:r>
            <a:r>
              <a:rPr sz="1400" dirty="0">
                <a:latin typeface="Calibri"/>
                <a:cs typeface="Calibri"/>
              </a:rPr>
              <a:t>erythematous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papules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along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vulva,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perineum,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intertriginous</a:t>
            </a:r>
            <a:r>
              <a:rPr sz="1400" spc="-20" dirty="0">
                <a:latin typeface="Calibri"/>
                <a:cs typeface="Calibri"/>
              </a:rPr>
              <a:t> skin</a:t>
            </a:r>
            <a:endParaRPr sz="1400">
              <a:latin typeface="Calibri"/>
              <a:cs typeface="Calibri"/>
            </a:endParaRPr>
          </a:p>
          <a:p>
            <a:pPr marL="240665" marR="77470">
              <a:lnSpc>
                <a:spcPts val="2560"/>
              </a:lnSpc>
              <a:spcBef>
                <a:spcPts val="5"/>
              </a:spcBef>
            </a:pPr>
            <a:r>
              <a:rPr sz="1400" dirty="0">
                <a:latin typeface="Calibri"/>
                <a:cs typeface="Calibri"/>
              </a:rPr>
              <a:t>folds,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although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solitary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lesions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have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rare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occasion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been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noted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genitalia.</a:t>
            </a:r>
            <a:endParaRPr sz="1400">
              <a:latin typeface="Calibri"/>
              <a:cs typeface="Calibri"/>
            </a:endParaRPr>
          </a:p>
          <a:p>
            <a:pPr marL="240665" marR="24130" indent="-228600">
              <a:lnSpc>
                <a:spcPts val="2560"/>
              </a:lnSpc>
              <a:spcBef>
                <a:spcPts val="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most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frequent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localization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women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vaginal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labia.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It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presents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single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or,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more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often,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multiple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isolated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grouped</a:t>
            </a:r>
            <a:endParaRPr sz="1400">
              <a:latin typeface="Calibri"/>
              <a:cs typeface="Calibri"/>
            </a:endParaRPr>
          </a:p>
          <a:p>
            <a:pPr marL="240665">
              <a:lnSpc>
                <a:spcPct val="100000"/>
              </a:lnSpc>
              <a:spcBef>
                <a:spcPts val="650"/>
              </a:spcBef>
            </a:pPr>
            <a:r>
              <a:rPr sz="1400" dirty="0">
                <a:latin typeface="Calibri"/>
                <a:cs typeface="Calibri"/>
              </a:rPr>
              <a:t>hyperpigmented,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skin-</a:t>
            </a:r>
            <a:r>
              <a:rPr sz="1400" dirty="0">
                <a:latin typeface="Calibri"/>
                <a:cs typeface="Calibri"/>
              </a:rPr>
              <a:t>colored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or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violaceous,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flat,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verrucous</a:t>
            </a:r>
            <a:endParaRPr sz="1400">
              <a:latin typeface="Calibri"/>
              <a:cs typeface="Calibri"/>
            </a:endParaRPr>
          </a:p>
          <a:p>
            <a:pPr marL="240665" marR="271145">
              <a:lnSpc>
                <a:spcPct val="152100"/>
              </a:lnSpc>
              <a:spcBef>
                <a:spcPts val="15"/>
              </a:spcBef>
            </a:pPr>
            <a:r>
              <a:rPr sz="1400" dirty="0">
                <a:latin typeface="Calibri"/>
                <a:cs typeface="Calibri"/>
              </a:rPr>
              <a:t>asymptomatic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papules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few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millimeters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several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centimeters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in </a:t>
            </a:r>
            <a:r>
              <a:rPr sz="1400" spc="-10" dirty="0">
                <a:latin typeface="Calibri"/>
                <a:cs typeface="Calibri"/>
              </a:rPr>
              <a:t>size.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2216657"/>
            <a:ext cx="2707004" cy="360934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0604" y="782167"/>
            <a:ext cx="5513070" cy="78403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0665" marR="299720" indent="-228600">
              <a:lnSpc>
                <a:spcPct val="152900"/>
              </a:lnSpc>
              <a:spcBef>
                <a:spcPts val="9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400" dirty="0">
                <a:latin typeface="Calibri"/>
                <a:cs typeface="Calibri"/>
              </a:rPr>
              <a:t>It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sexually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transmitted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precancerous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skin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condition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genital area.</a:t>
            </a:r>
            <a:endParaRPr sz="1400">
              <a:latin typeface="Calibri"/>
              <a:cs typeface="Calibri"/>
            </a:endParaRPr>
          </a:p>
          <a:p>
            <a:pPr marL="280670" indent="-268605">
              <a:lnSpc>
                <a:spcPct val="100000"/>
              </a:lnSpc>
              <a:spcBef>
                <a:spcPts val="880"/>
              </a:spcBef>
              <a:buFont typeface="Arial"/>
              <a:buChar char="•"/>
              <a:tabLst>
                <a:tab pos="280670" algn="l"/>
                <a:tab pos="281305" algn="l"/>
              </a:tabLst>
            </a:pPr>
            <a:r>
              <a:rPr sz="1400" dirty="0">
                <a:latin typeface="Calibri"/>
                <a:cs typeface="Calibri"/>
              </a:rPr>
              <a:t>It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0" dirty="0">
                <a:latin typeface="Calibri"/>
                <a:cs typeface="Calibri"/>
              </a:rPr>
              <a:t> HPV-</a:t>
            </a:r>
            <a:r>
              <a:rPr sz="1400" dirty="0">
                <a:latin typeface="Calibri"/>
                <a:cs typeface="Calibri"/>
              </a:rPr>
              <a:t>induced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intraepithelial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dysplasia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(low-</a:t>
            </a:r>
            <a:r>
              <a:rPr sz="1400" dirty="0">
                <a:latin typeface="Calibri"/>
                <a:cs typeface="Calibri"/>
              </a:rPr>
              <a:t>grade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situ</a:t>
            </a:r>
            <a:endParaRPr sz="1400">
              <a:latin typeface="Calibri"/>
              <a:cs typeface="Calibri"/>
            </a:endParaRPr>
          </a:p>
          <a:p>
            <a:pPr marL="240665" marR="291465">
              <a:lnSpc>
                <a:spcPct val="152100"/>
              </a:lnSpc>
              <a:spcBef>
                <a:spcPts val="10"/>
              </a:spcBef>
            </a:pPr>
            <a:r>
              <a:rPr sz="1400" dirty="0">
                <a:latin typeface="Calibri"/>
                <a:cs typeface="Calibri"/>
              </a:rPr>
              <a:t>carcinoma)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mainly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associated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HPV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16,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but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other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types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have</a:t>
            </a:r>
            <a:r>
              <a:rPr sz="1400" spc="-20" dirty="0">
                <a:latin typeface="Calibri"/>
                <a:cs typeface="Calibri"/>
              </a:rPr>
              <a:t> also </a:t>
            </a:r>
            <a:r>
              <a:rPr sz="1400" dirty="0">
                <a:latin typeface="Calibri"/>
                <a:cs typeface="Calibri"/>
              </a:rPr>
              <a:t>been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found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(HPV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18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HPV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33).</a:t>
            </a:r>
            <a:endParaRPr sz="1400">
              <a:latin typeface="Calibri"/>
              <a:cs typeface="Calibri"/>
            </a:endParaRPr>
          </a:p>
          <a:p>
            <a:pPr marL="240665" marR="133350" indent="-228600">
              <a:lnSpc>
                <a:spcPct val="152600"/>
              </a:lnSpc>
              <a:spcBef>
                <a:spcPts val="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400" spc="-10" dirty="0">
                <a:latin typeface="Calibri"/>
                <a:cs typeface="Calibri"/>
              </a:rPr>
              <a:t>Histopathologically,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it is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characterized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by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koilocytosis,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enlarged </a:t>
            </a:r>
            <a:r>
              <a:rPr sz="1400" dirty="0">
                <a:latin typeface="Calibri"/>
                <a:cs typeface="Calibri"/>
              </a:rPr>
              <a:t>polymorphic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hyperchromatic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nuclei,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abnormal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mitosis</a:t>
            </a:r>
            <a:r>
              <a:rPr sz="1400" spc="-25" dirty="0">
                <a:latin typeface="Calibri"/>
                <a:cs typeface="Calibri"/>
              </a:rPr>
              <a:t> and </a:t>
            </a:r>
            <a:r>
              <a:rPr sz="1400" dirty="0">
                <a:latin typeface="Calibri"/>
                <a:cs typeface="Calibri"/>
              </a:rPr>
              <a:t>hyper-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parakeratosis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collection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melanin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various</a:t>
            </a:r>
            <a:r>
              <a:rPr sz="1400" spc="-10" dirty="0">
                <a:latin typeface="Calibri"/>
                <a:cs typeface="Calibri"/>
              </a:rPr>
              <a:t> amount.</a:t>
            </a:r>
            <a:endParaRPr sz="1400">
              <a:latin typeface="Calibri"/>
              <a:cs typeface="Calibri"/>
            </a:endParaRPr>
          </a:p>
          <a:p>
            <a:pPr marL="240665" marR="39370" indent="-228600">
              <a:lnSpc>
                <a:spcPct val="152600"/>
              </a:lnSpc>
              <a:spcBef>
                <a:spcPts val="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400" dirty="0">
                <a:latin typeface="Calibri"/>
                <a:cs typeface="Calibri"/>
              </a:rPr>
              <a:t>Dermoscopy:</a:t>
            </a:r>
            <a:r>
              <a:rPr sz="1400" spc="2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most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common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dermoscopic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findings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BP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studies </a:t>
            </a:r>
            <a:r>
              <a:rPr sz="1400" dirty="0">
                <a:latin typeface="Calibri"/>
                <a:cs typeface="Calibri"/>
              </a:rPr>
              <a:t>published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case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reports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small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case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series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findings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include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brown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gray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dot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structures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linear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extension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glomerular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dotted </a:t>
            </a:r>
            <a:r>
              <a:rPr sz="1400" dirty="0">
                <a:latin typeface="Calibri"/>
                <a:cs typeface="Calibri"/>
              </a:rPr>
              <a:t>vascular</a:t>
            </a:r>
            <a:r>
              <a:rPr sz="1400" spc="-10" dirty="0">
                <a:latin typeface="Calibri"/>
                <a:cs typeface="Calibri"/>
              </a:rPr>
              <a:t> structures.</a:t>
            </a:r>
            <a:endParaRPr sz="1400">
              <a:latin typeface="Calibri"/>
              <a:cs typeface="Calibri"/>
            </a:endParaRPr>
          </a:p>
          <a:p>
            <a:pPr marL="240665" marR="5080" indent="-228600">
              <a:lnSpc>
                <a:spcPts val="2570"/>
              </a:lnSpc>
              <a:spcBef>
                <a:spcPts val="22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400" dirty="0">
                <a:latin typeface="Calibri"/>
                <a:cs typeface="Calibri"/>
              </a:rPr>
              <a:t>Prognosis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: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Though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this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condition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considered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low-grade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20" dirty="0">
                <a:latin typeface="Calibri"/>
                <a:cs typeface="Calibri"/>
              </a:rPr>
              <a:t> situ </a:t>
            </a:r>
            <a:r>
              <a:rPr sz="1400" dirty="0">
                <a:latin typeface="Calibri"/>
                <a:cs typeface="Calibri"/>
              </a:rPr>
              <a:t>carcinoma,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prognosis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good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majority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patients.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Lesions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may</a:t>
            </a:r>
            <a:endParaRPr sz="1400">
              <a:latin typeface="Calibri"/>
              <a:cs typeface="Calibri"/>
            </a:endParaRPr>
          </a:p>
          <a:p>
            <a:pPr marL="240665" marR="95250">
              <a:lnSpc>
                <a:spcPts val="2560"/>
              </a:lnSpc>
              <a:spcBef>
                <a:spcPts val="5"/>
              </a:spcBef>
            </a:pPr>
            <a:r>
              <a:rPr sz="1400" dirty="0">
                <a:latin typeface="Calibri"/>
                <a:cs typeface="Calibri"/>
              </a:rPr>
              <a:t>sometimes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spontaneously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regress.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Evolution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into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invasive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squamous </a:t>
            </a:r>
            <a:r>
              <a:rPr sz="1400" dirty="0">
                <a:latin typeface="Calibri"/>
                <a:cs typeface="Calibri"/>
              </a:rPr>
              <a:t>cell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carcinoma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more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often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occurs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immunosuppressed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patients.</a:t>
            </a:r>
            <a:endParaRPr sz="1400">
              <a:latin typeface="Calibri"/>
              <a:cs typeface="Calibri"/>
            </a:endParaRPr>
          </a:p>
          <a:p>
            <a:pPr marL="240665" indent="-228600">
              <a:lnSpc>
                <a:spcPct val="100000"/>
              </a:lnSpc>
              <a:spcBef>
                <a:spcPts val="65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400" dirty="0">
                <a:latin typeface="Calibri"/>
                <a:cs typeface="Calibri"/>
              </a:rPr>
              <a:t>Differential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diagnosis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include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Anogenital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warts,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seborrheic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keratosis,</a:t>
            </a:r>
            <a:endParaRPr sz="1400">
              <a:latin typeface="Calibri"/>
              <a:cs typeface="Calibri"/>
            </a:endParaRPr>
          </a:p>
          <a:p>
            <a:pPr marL="240665" marR="805180">
              <a:lnSpc>
                <a:spcPct val="152100"/>
              </a:lnSpc>
              <a:spcBef>
                <a:spcPts val="15"/>
              </a:spcBef>
            </a:pPr>
            <a:r>
              <a:rPr sz="1400" dirty="0">
                <a:latin typeface="Calibri"/>
                <a:cs typeface="Calibri"/>
              </a:rPr>
              <a:t>Bowen’s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disease,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pigmented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basal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cell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carcinoma,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dermal </a:t>
            </a:r>
            <a:r>
              <a:rPr sz="1400" dirty="0">
                <a:latin typeface="Calibri"/>
                <a:cs typeface="Calibri"/>
              </a:rPr>
              <a:t>melanocytic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nevus.</a:t>
            </a:r>
            <a:endParaRPr sz="1400">
              <a:latin typeface="Calibri"/>
              <a:cs typeface="Calibri"/>
            </a:endParaRPr>
          </a:p>
          <a:p>
            <a:pPr marL="240665" marR="319405" indent="-228600">
              <a:lnSpc>
                <a:spcPct val="152500"/>
              </a:lnSpc>
              <a:spcBef>
                <a:spcPts val="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400" dirty="0">
                <a:latin typeface="Calibri"/>
                <a:cs typeface="Calibri"/>
              </a:rPr>
              <a:t>Treatment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options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include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topical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agents,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such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5-fluorouracil, </a:t>
            </a:r>
            <a:r>
              <a:rPr sz="1400" dirty="0">
                <a:latin typeface="Calibri"/>
                <a:cs typeface="Calibri"/>
              </a:rPr>
              <a:t>imiquimod,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podophyllin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or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cidofovir,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surgical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modalities,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such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as </a:t>
            </a:r>
            <a:r>
              <a:rPr sz="1400" dirty="0">
                <a:latin typeface="Calibri"/>
                <a:cs typeface="Calibri"/>
              </a:rPr>
              <a:t>excision,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electrocautery,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CO2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laser,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cryosurgery,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photodynamic </a:t>
            </a:r>
            <a:r>
              <a:rPr sz="1400" dirty="0">
                <a:latin typeface="Calibri"/>
                <a:cs typeface="Calibri"/>
              </a:rPr>
              <a:t>therapy.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Interferon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topical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systemic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retinoids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have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also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been </a:t>
            </a:r>
            <a:r>
              <a:rPr sz="1400" spc="-10" dirty="0">
                <a:latin typeface="Calibri"/>
                <a:cs typeface="Calibri"/>
              </a:rPr>
              <a:t>tried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782167"/>
            <a:ext cx="5146675" cy="5887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21285" indent="39370">
              <a:lnSpc>
                <a:spcPct val="152900"/>
              </a:lnSpc>
              <a:spcBef>
                <a:spcPts val="95"/>
              </a:spcBef>
            </a:pPr>
            <a:r>
              <a:rPr sz="1400" b="1" dirty="0">
                <a:latin typeface="Calibri"/>
                <a:cs typeface="Calibri"/>
              </a:rPr>
              <a:t>Dr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Vinitha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Gopalakrishnan,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consultant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Dermatologist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,VPSLakeshore </a:t>
            </a:r>
            <a:r>
              <a:rPr sz="1400" dirty="0">
                <a:latin typeface="Calibri"/>
                <a:cs typeface="Calibri"/>
              </a:rPr>
              <a:t>Hospital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,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Cochin,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Kerala.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1400" b="1" dirty="0">
                <a:latin typeface="Calibri"/>
                <a:cs typeface="Calibri"/>
              </a:rPr>
              <a:t>CASE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spc="-50" dirty="0">
                <a:latin typeface="Calibri"/>
                <a:cs typeface="Calibri"/>
              </a:rPr>
              <a:t>8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85"/>
              </a:spcBef>
            </a:pPr>
            <a:r>
              <a:rPr sz="1400" dirty="0">
                <a:latin typeface="Calibri"/>
                <a:cs typeface="Calibri"/>
              </a:rPr>
              <a:t>I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am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extremely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thankful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entire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SIG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400" dirty="0">
                <a:latin typeface="Calibri"/>
                <a:cs typeface="Calibri"/>
              </a:rPr>
              <a:t>FGD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ACAAD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groups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opportunity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given.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52700"/>
              </a:lnSpc>
              <a:spcBef>
                <a:spcPts val="865"/>
              </a:spcBef>
            </a:pPr>
            <a:r>
              <a:rPr sz="1400" dirty="0">
                <a:latin typeface="Calibri"/>
                <a:cs typeface="Calibri"/>
              </a:rPr>
              <a:t>A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62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old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post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menopausal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female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,who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k/c/o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Liver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transplant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2</a:t>
            </a:r>
            <a:r>
              <a:rPr sz="1400" spc="5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yrs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back,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presented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Dermatology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OP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complaints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vulal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itching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pain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duration.She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received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multiple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intermittent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courses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topical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systemic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antifungals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over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last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year.She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a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400" dirty="0">
                <a:latin typeface="Calibri"/>
                <a:cs typeface="Calibri"/>
              </a:rPr>
              <a:t>diabetic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hypertensive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past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20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yrs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regular</a:t>
            </a:r>
            <a:endParaRPr sz="1400">
              <a:latin typeface="Calibri"/>
              <a:cs typeface="Calibri"/>
            </a:endParaRPr>
          </a:p>
          <a:p>
            <a:pPr marL="12700" marR="19050">
              <a:lnSpc>
                <a:spcPct val="152100"/>
              </a:lnSpc>
              <a:spcBef>
                <a:spcPts val="10"/>
              </a:spcBef>
            </a:pPr>
            <a:r>
              <a:rPr sz="1400" dirty="0">
                <a:latin typeface="Calibri"/>
                <a:cs typeface="Calibri"/>
              </a:rPr>
              <a:t>medications.Shes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T.Cyclosporine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100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mg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BD,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T.MMF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500mg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and </a:t>
            </a:r>
            <a:r>
              <a:rPr sz="1400" spc="-10" dirty="0">
                <a:latin typeface="Calibri"/>
                <a:cs typeface="Calibri"/>
              </a:rPr>
              <a:t>T.Lacosamide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 marL="12700" marR="328930">
              <a:lnSpc>
                <a:spcPct val="152100"/>
              </a:lnSpc>
              <a:spcBef>
                <a:spcPts val="875"/>
              </a:spcBef>
            </a:pPr>
            <a:r>
              <a:rPr sz="1400" dirty="0">
                <a:latin typeface="Calibri"/>
                <a:cs typeface="Calibri"/>
              </a:rPr>
              <a:t>O/E: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Macerated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eroded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areas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noted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over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labia.A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nodular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hard </a:t>
            </a:r>
            <a:r>
              <a:rPr sz="1400" dirty="0">
                <a:latin typeface="Calibri"/>
                <a:cs typeface="Calibri"/>
              </a:rPr>
              <a:t>outgrowth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saling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over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labia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majus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seen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Let's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discuss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DDs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approach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such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case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5172938"/>
            <a:ext cx="5257165" cy="45834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05130">
              <a:lnSpc>
                <a:spcPct val="152300"/>
              </a:lnSpc>
              <a:spcBef>
                <a:spcPts val="95"/>
              </a:spcBef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case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taken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up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Surgical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oncology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team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modified </a:t>
            </a:r>
            <a:r>
              <a:rPr sz="1400" dirty="0">
                <a:latin typeface="Calibri"/>
                <a:cs typeface="Calibri"/>
              </a:rPr>
              <a:t>radical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vulvectomy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0" dirty="0">
                <a:latin typeface="Calibri"/>
                <a:cs typeface="Calibri"/>
              </a:rPr>
              <a:t> performed.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Post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vulvectomy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Histopathology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showed:Pics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attached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050">
              <a:latin typeface="Calibri"/>
              <a:cs typeface="Calibri"/>
            </a:endParaRPr>
          </a:p>
          <a:p>
            <a:pPr marL="12700" marR="266700">
              <a:lnSpc>
                <a:spcPct val="152700"/>
              </a:lnSpc>
            </a:pPr>
            <a:r>
              <a:rPr sz="1400" dirty="0">
                <a:latin typeface="Calibri"/>
                <a:cs typeface="Calibri"/>
              </a:rPr>
              <a:t>Extensive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involvement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epidermis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ovoid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large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cells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large </a:t>
            </a:r>
            <a:r>
              <a:rPr sz="1400" dirty="0">
                <a:latin typeface="Calibri"/>
                <a:cs typeface="Calibri"/>
              </a:rPr>
              <a:t>ovoid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nuclei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pale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coarse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chromatin,variably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prominent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nuclei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scanty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moderate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amount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cytoplasm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suggestive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Paget's </a:t>
            </a:r>
            <a:r>
              <a:rPr sz="1400" dirty="0">
                <a:latin typeface="Calibri"/>
                <a:cs typeface="Calibri"/>
              </a:rPr>
              <a:t>disease.Cells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seen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singly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well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aggregates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glandular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ts val="2570"/>
              </a:lnSpc>
              <a:spcBef>
                <a:spcPts val="220"/>
              </a:spcBef>
            </a:pPr>
            <a:r>
              <a:rPr sz="1400" dirty="0">
                <a:latin typeface="Calibri"/>
                <a:cs typeface="Calibri"/>
              </a:rPr>
              <a:t>form.Section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from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indurated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area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show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invasive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component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similar </a:t>
            </a:r>
            <a:r>
              <a:rPr sz="1400" dirty="0">
                <a:latin typeface="Calibri"/>
                <a:cs typeface="Calibri"/>
              </a:rPr>
              <a:t>smaller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foci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other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areas.Mitotic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figures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seen.Tumor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extends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to </a:t>
            </a:r>
            <a:r>
              <a:rPr sz="1400" dirty="0">
                <a:latin typeface="Calibri"/>
                <a:cs typeface="Calibri"/>
              </a:rPr>
              <a:t>subcutaneous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tissue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.Perineural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perivascular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invasion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seen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Calibri"/>
                <a:cs typeface="Calibri"/>
              </a:rPr>
              <a:t>Final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impression:Invasive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Paget's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disease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vulva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914399"/>
            <a:ext cx="2721610" cy="36287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313C8-8CFE-9741-C16A-5F5FD9CB0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194" y="3619710"/>
            <a:ext cx="6234113" cy="656486"/>
          </a:xfrm>
        </p:spPr>
        <p:txBody>
          <a:bodyPr>
            <a:normAutofit/>
          </a:bodyPr>
          <a:lstStyle/>
          <a:p>
            <a:pPr algn="ctr"/>
            <a:r>
              <a:rPr lang="en-US" sz="2314" dirty="0">
                <a:latin typeface="Arial Rounded MT Bold" panose="020F0704030504030204" pitchFamily="34" charset="77"/>
              </a:rPr>
              <a:t>IADVL Academy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7FFA94-4826-D206-3967-16072CEA33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22" t="4075" r="5556" b="30741"/>
          <a:stretch/>
        </p:blipFill>
        <p:spPr>
          <a:xfrm>
            <a:off x="4459470" y="4150254"/>
            <a:ext cx="953150" cy="11334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9C689C-130E-B549-9FE5-F075B1AE53EF}"/>
              </a:ext>
            </a:extLst>
          </p:cNvPr>
          <p:cNvSpPr txBox="1"/>
          <p:nvPr/>
        </p:nvSpPr>
        <p:spPr>
          <a:xfrm>
            <a:off x="4318727" y="5343386"/>
            <a:ext cx="1234633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92" dirty="0">
                <a:latin typeface="Arial Rounded MT Bold" panose="020F0704030504030204" pitchFamily="34" charset="77"/>
              </a:rPr>
              <a:t>Dr Rashmi Jindal</a:t>
            </a:r>
          </a:p>
          <a:p>
            <a:pPr algn="ctr"/>
            <a:r>
              <a:rPr lang="en-US" sz="992" dirty="0">
                <a:latin typeface="Arial Rounded MT Bold" panose="020F0704030504030204" pitchFamily="34" charset="77"/>
              </a:rPr>
              <a:t>Convener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2CC53C-5A83-2502-B788-6BF992998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099" y="4150254"/>
            <a:ext cx="1117732" cy="1133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348B3A-AEAB-BCFD-BADE-976C66D3A905}"/>
              </a:ext>
            </a:extLst>
          </p:cNvPr>
          <p:cNvSpPr txBox="1"/>
          <p:nvPr/>
        </p:nvSpPr>
        <p:spPr>
          <a:xfrm>
            <a:off x="2206617" y="5343386"/>
            <a:ext cx="1045479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92" dirty="0">
                <a:latin typeface="Arial Rounded MT Bold" panose="020F0704030504030204" pitchFamily="34" charset="77"/>
              </a:rPr>
              <a:t>Dr Lalit Gupta</a:t>
            </a:r>
          </a:p>
          <a:p>
            <a:pPr algn="ctr"/>
            <a:r>
              <a:rPr lang="en-US" sz="992" dirty="0">
                <a:latin typeface="Arial Rounded MT Bold" panose="020F0704030504030204" pitchFamily="34" charset="77"/>
              </a:rPr>
              <a:t>Chairperson</a:t>
            </a:r>
          </a:p>
        </p:txBody>
      </p:sp>
    </p:spTree>
    <p:extLst>
      <p:ext uri="{BB962C8B-B14F-4D97-AF65-F5344CB8AC3E}">
        <p14:creationId xmlns:p14="http://schemas.microsoft.com/office/powerpoint/2010/main" val="25935481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96416" y="1240789"/>
            <a:ext cx="5769610" cy="5897245"/>
            <a:chOff x="896416" y="1240789"/>
            <a:chExt cx="5769610" cy="5897245"/>
          </a:xfrm>
        </p:grpSpPr>
        <p:sp>
          <p:nvSpPr>
            <p:cNvPr id="3" name="object 3"/>
            <p:cNvSpPr/>
            <p:nvPr/>
          </p:nvSpPr>
          <p:spPr>
            <a:xfrm>
              <a:off x="896416" y="1240789"/>
              <a:ext cx="5769610" cy="5897245"/>
            </a:xfrm>
            <a:custGeom>
              <a:avLst/>
              <a:gdLst/>
              <a:ahLst/>
              <a:cxnLst/>
              <a:rect l="l" t="t" r="r" b="b"/>
              <a:pathLst>
                <a:path w="5769609" h="5897245">
                  <a:moveTo>
                    <a:pt x="5769229" y="0"/>
                  </a:moveTo>
                  <a:lnTo>
                    <a:pt x="0" y="0"/>
                  </a:lnTo>
                  <a:lnTo>
                    <a:pt x="0" y="5896991"/>
                  </a:lnTo>
                  <a:lnTo>
                    <a:pt x="5769229" y="5896991"/>
                  </a:lnTo>
                  <a:lnTo>
                    <a:pt x="5769229" y="0"/>
                  </a:lnTo>
                  <a:close/>
                </a:path>
              </a:pathLst>
            </a:custGeom>
            <a:solidFill>
              <a:srgbClr val="E8EA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10045" y="6813168"/>
              <a:ext cx="179832" cy="2179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0309" y="1249044"/>
              <a:ext cx="4949177" cy="57311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96416" y="914399"/>
            <a:ext cx="5791835" cy="6245225"/>
            <a:chOff x="896416" y="914399"/>
            <a:chExt cx="5791835" cy="6245225"/>
          </a:xfrm>
        </p:grpSpPr>
        <p:sp>
          <p:nvSpPr>
            <p:cNvPr id="3" name="object 3"/>
            <p:cNvSpPr/>
            <p:nvPr/>
          </p:nvSpPr>
          <p:spPr>
            <a:xfrm>
              <a:off x="896416" y="914399"/>
              <a:ext cx="5769610" cy="6245225"/>
            </a:xfrm>
            <a:custGeom>
              <a:avLst/>
              <a:gdLst/>
              <a:ahLst/>
              <a:cxnLst/>
              <a:rect l="l" t="t" r="r" b="b"/>
              <a:pathLst>
                <a:path w="5769609" h="6245225">
                  <a:moveTo>
                    <a:pt x="5769229" y="0"/>
                  </a:moveTo>
                  <a:lnTo>
                    <a:pt x="0" y="0"/>
                  </a:lnTo>
                  <a:lnTo>
                    <a:pt x="0" y="5920105"/>
                  </a:lnTo>
                  <a:lnTo>
                    <a:pt x="0" y="6244717"/>
                  </a:lnTo>
                  <a:lnTo>
                    <a:pt x="5769229" y="6244717"/>
                  </a:lnTo>
                  <a:lnTo>
                    <a:pt x="5769229" y="5920105"/>
                  </a:lnTo>
                  <a:lnTo>
                    <a:pt x="5769229" y="0"/>
                  </a:lnTo>
                  <a:close/>
                </a:path>
              </a:pathLst>
            </a:custGeom>
            <a:solidFill>
              <a:srgbClr val="E8EA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374" y="916304"/>
              <a:ext cx="5773420" cy="573150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902004" y="8080095"/>
            <a:ext cx="5515610" cy="1654810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1400" b="1" dirty="0">
                <a:solidFill>
                  <a:srgbClr val="500050"/>
                </a:solidFill>
                <a:latin typeface="Calibri"/>
                <a:cs typeface="Calibri"/>
              </a:rPr>
              <a:t>Dr</a:t>
            </a:r>
            <a:r>
              <a:rPr sz="1400" b="1" spc="-20" dirty="0">
                <a:solidFill>
                  <a:srgbClr val="50005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500050"/>
                </a:solidFill>
                <a:latin typeface="Calibri"/>
                <a:cs typeface="Calibri"/>
              </a:rPr>
              <a:t>Pragya</a:t>
            </a:r>
            <a:r>
              <a:rPr sz="1400" b="1" spc="-15" dirty="0">
                <a:solidFill>
                  <a:srgbClr val="500050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500050"/>
                </a:solidFill>
                <a:latin typeface="Calibri"/>
                <a:cs typeface="Calibri"/>
              </a:rPr>
              <a:t>Nair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sz="1400" dirty="0">
                <a:latin typeface="Calibri"/>
                <a:cs typeface="Calibri"/>
              </a:rPr>
              <a:t>Please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find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case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discussion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from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SIG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FGD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400" b="1" dirty="0">
                <a:latin typeface="Calibri"/>
                <a:cs typeface="Calibri"/>
              </a:rPr>
              <a:t>Case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r>
              <a:rPr sz="1400" b="1" spc="-50" dirty="0">
                <a:latin typeface="Calibri"/>
                <a:cs typeface="Calibri"/>
              </a:rPr>
              <a:t>9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52800"/>
              </a:lnSpc>
            </a:pPr>
            <a:r>
              <a:rPr sz="1400" dirty="0">
                <a:latin typeface="Calibri"/>
                <a:cs typeface="Calibri"/>
              </a:rPr>
              <a:t>A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49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year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old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female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referred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gynecologist</a:t>
            </a:r>
            <a:r>
              <a:rPr sz="1400" spc="29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reddish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lesions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over </a:t>
            </a:r>
            <a:r>
              <a:rPr sz="1400" dirty="0">
                <a:latin typeface="Calibri"/>
                <a:cs typeface="Calibri"/>
              </a:rPr>
              <a:t>genital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itching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burning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discharge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from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.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these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lesions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since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782167"/>
            <a:ext cx="5741670" cy="23056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9055">
              <a:lnSpc>
                <a:spcPct val="152500"/>
              </a:lnSpc>
              <a:spcBef>
                <a:spcPts val="105"/>
              </a:spcBef>
            </a:pPr>
            <a:r>
              <a:rPr sz="1400" dirty="0">
                <a:latin typeface="Calibri"/>
                <a:cs typeface="Calibri"/>
              </a:rPr>
              <a:t>almost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2-</a:t>
            </a:r>
            <a:r>
              <a:rPr sz="1400" dirty="0">
                <a:latin typeface="Calibri"/>
                <a:cs typeface="Calibri"/>
              </a:rPr>
              <a:t>3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years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.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Before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6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months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consulted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gynecologist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somewhere</a:t>
            </a:r>
            <a:r>
              <a:rPr sz="1400" spc="5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outside</a:t>
            </a:r>
            <a:r>
              <a:rPr sz="1400" spc="27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,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who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took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excision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biopsy</a:t>
            </a:r>
            <a:r>
              <a:rPr sz="1400" spc="29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from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growth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over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that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area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.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reports </a:t>
            </a:r>
            <a:r>
              <a:rPr sz="1400" dirty="0">
                <a:latin typeface="Calibri"/>
                <a:cs typeface="Calibri"/>
              </a:rPr>
              <a:t>not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available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patient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52500"/>
              </a:lnSpc>
              <a:spcBef>
                <a:spcPts val="5"/>
              </a:spcBef>
            </a:pPr>
            <a:r>
              <a:rPr sz="1400" dirty="0">
                <a:latin typeface="Calibri"/>
                <a:cs typeface="Calibri"/>
              </a:rPr>
              <a:t>Presently</a:t>
            </a:r>
            <a:r>
              <a:rPr sz="1400" spc="2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also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gynecologist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took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biopsy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again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2-3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days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back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our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institute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than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referred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us.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Clinical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photos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attached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.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0" dirty="0">
                <a:latin typeface="Calibri"/>
                <a:cs typeface="Calibri"/>
              </a:rPr>
              <a:t> dermatoscopy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waited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reports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biopsy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sz="1400" dirty="0">
                <a:latin typeface="Calibri"/>
                <a:cs typeface="Calibri"/>
              </a:rPr>
              <a:t>Please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give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your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expert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opinion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0150" y="3371722"/>
            <a:ext cx="4371340" cy="58293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92809"/>
            <a:ext cx="31762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Dermoscopy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–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Red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dots,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vascular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structures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1973325"/>
            <a:ext cx="10248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Biopsy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report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4790668"/>
            <a:ext cx="5756275" cy="4910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26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Histopathology</a:t>
            </a:r>
            <a:r>
              <a:rPr sz="1400" b="1" spc="114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showed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severely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dysplastic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squamous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epithelium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with </a:t>
            </a:r>
            <a:r>
              <a:rPr sz="1400" dirty="0">
                <a:latin typeface="Calibri"/>
                <a:cs typeface="Calibri"/>
              </a:rPr>
              <a:t>moderate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severe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pleomorphic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cells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containing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round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oval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hyperchromatic </a:t>
            </a:r>
            <a:r>
              <a:rPr sz="1400" dirty="0">
                <a:latin typeface="Calibri"/>
                <a:cs typeface="Calibri"/>
              </a:rPr>
              <a:t>nuclei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scant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cytoplasm.</a:t>
            </a:r>
            <a:endParaRPr sz="1400">
              <a:latin typeface="Calibri"/>
              <a:cs typeface="Calibri"/>
            </a:endParaRPr>
          </a:p>
          <a:p>
            <a:pPr marL="12700" marR="112395">
              <a:lnSpc>
                <a:spcPct val="152900"/>
              </a:lnSpc>
            </a:pPr>
            <a:r>
              <a:rPr sz="1400" dirty="0">
                <a:latin typeface="Calibri"/>
                <a:cs typeface="Calibri"/>
              </a:rPr>
              <a:t>Atypical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mitosis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well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individual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cell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keratinization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noted.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stroma </a:t>
            </a:r>
            <a:r>
              <a:rPr sz="1400" dirty="0">
                <a:latin typeface="Calibri"/>
                <a:cs typeface="Calibri"/>
              </a:rPr>
              <a:t>showed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mild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lymphoplasmacytic </a:t>
            </a:r>
            <a:r>
              <a:rPr sz="1400" dirty="0">
                <a:latin typeface="Calibri"/>
                <a:cs typeface="Calibri"/>
              </a:rPr>
              <a:t>inflammation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areas of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haemorrhage.</a:t>
            </a:r>
            <a:endParaRPr sz="1400">
              <a:latin typeface="Calibri"/>
              <a:cs typeface="Calibri"/>
            </a:endParaRPr>
          </a:p>
          <a:p>
            <a:pPr marL="12700" marR="2520950">
              <a:lnSpc>
                <a:spcPts val="2570"/>
              </a:lnSpc>
              <a:spcBef>
                <a:spcPts val="220"/>
              </a:spcBef>
            </a:pPr>
            <a:r>
              <a:rPr sz="1400" dirty="0">
                <a:latin typeface="Calibri"/>
                <a:cs typeface="Calibri"/>
              </a:rPr>
              <a:t>There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definitve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stromal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invasion. Histopathological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diagnosis: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VIN: high </a:t>
            </a:r>
            <a:r>
              <a:rPr sz="1400" spc="-10" dirty="0">
                <a:latin typeface="Calibri"/>
                <a:cs typeface="Calibri"/>
              </a:rPr>
              <a:t>grade.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>
              <a:latin typeface="Calibri"/>
              <a:cs typeface="Calibri"/>
            </a:endParaRPr>
          </a:p>
          <a:p>
            <a:pPr marL="12700" marR="442595" algn="just">
              <a:lnSpc>
                <a:spcPct val="152600"/>
              </a:lnSpc>
            </a:pPr>
            <a:r>
              <a:rPr sz="1400" dirty="0">
                <a:latin typeface="Calibri"/>
                <a:cs typeface="Calibri"/>
              </a:rPr>
              <a:t>I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gave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her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imiquimod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5%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daily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application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months,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but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there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no </a:t>
            </a:r>
            <a:r>
              <a:rPr sz="1400" dirty="0">
                <a:latin typeface="Calibri"/>
                <a:cs typeface="Calibri"/>
              </a:rPr>
              <a:t>improvement.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5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FU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tried,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but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patient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couldn’t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tolerate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due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10" dirty="0">
                <a:latin typeface="Calibri"/>
                <a:cs typeface="Calibri"/>
              </a:rPr>
              <a:t> severe irritation.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second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biopsy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,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which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later</a:t>
            </a:r>
            <a:r>
              <a:rPr sz="1400" spc="28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showed</a:t>
            </a:r>
            <a:r>
              <a:rPr sz="1400" spc="-20" dirty="0">
                <a:latin typeface="Calibri"/>
                <a:cs typeface="Calibri"/>
              </a:rPr>
              <a:t> SCC.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Currently,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patient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radiotherapy.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yet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come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follow-</a:t>
            </a:r>
            <a:r>
              <a:rPr sz="1400" spc="-25" dirty="0">
                <a:latin typeface="Calibri"/>
                <a:cs typeface="Calibri"/>
              </a:rPr>
              <a:t>up.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96416" y="9820350"/>
            <a:ext cx="5769610" cy="9525"/>
          </a:xfrm>
          <a:custGeom>
            <a:avLst/>
            <a:gdLst/>
            <a:ahLst/>
            <a:cxnLst/>
            <a:rect l="l" t="t" r="r" b="b"/>
            <a:pathLst>
              <a:path w="5769609" h="9525">
                <a:moveTo>
                  <a:pt x="5769229" y="0"/>
                </a:moveTo>
                <a:lnTo>
                  <a:pt x="0" y="0"/>
                </a:lnTo>
                <a:lnTo>
                  <a:pt x="0" y="9144"/>
                </a:lnTo>
                <a:lnTo>
                  <a:pt x="5769229" y="9144"/>
                </a:lnTo>
                <a:lnTo>
                  <a:pt x="57692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3450" y="1200149"/>
            <a:ext cx="2442845" cy="325716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73804" y="1238249"/>
            <a:ext cx="2449829" cy="326644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1432915"/>
            <a:ext cx="5738495" cy="678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9370">
              <a:lnSpc>
                <a:spcPct val="152900"/>
              </a:lnSpc>
              <a:spcBef>
                <a:spcPts val="95"/>
              </a:spcBef>
            </a:pPr>
            <a:r>
              <a:rPr sz="1400" dirty="0">
                <a:latin typeface="Calibri"/>
                <a:cs typeface="Calibri"/>
              </a:rPr>
              <a:t>Herein,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cases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from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SIG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FGD.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Hope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could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offer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varying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array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of </a:t>
            </a:r>
            <a:r>
              <a:rPr sz="1400" spc="-10" dirty="0">
                <a:latin typeface="Calibri"/>
                <a:cs typeface="Calibri"/>
              </a:rPr>
              <a:t>cases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96416" y="2880613"/>
            <a:ext cx="5769610" cy="9525"/>
          </a:xfrm>
          <a:custGeom>
            <a:avLst/>
            <a:gdLst/>
            <a:ahLst/>
            <a:cxnLst/>
            <a:rect l="l" t="t" r="r" b="b"/>
            <a:pathLst>
              <a:path w="5769609" h="9525">
                <a:moveTo>
                  <a:pt x="5769229" y="0"/>
                </a:moveTo>
                <a:lnTo>
                  <a:pt x="0" y="0"/>
                </a:lnTo>
                <a:lnTo>
                  <a:pt x="0" y="9144"/>
                </a:lnTo>
                <a:lnTo>
                  <a:pt x="5769229" y="9144"/>
                </a:lnTo>
                <a:lnTo>
                  <a:pt x="57692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02004" y="3195955"/>
            <a:ext cx="56915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Calibri"/>
                <a:cs typeface="Calibri"/>
              </a:rPr>
              <a:t>****************************************************************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94333"/>
            <a:ext cx="5689600" cy="4145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DR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SMITHA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PRABHU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S,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KMC,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MANIPAL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Dear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colleagues</a:t>
            </a:r>
            <a:endParaRPr sz="1400">
              <a:latin typeface="Calibri"/>
              <a:cs typeface="Calibri"/>
            </a:endParaRPr>
          </a:p>
          <a:p>
            <a:pPr marL="12700" marR="13970">
              <a:lnSpc>
                <a:spcPct val="152100"/>
              </a:lnSpc>
              <a:spcBef>
                <a:spcPts val="10"/>
              </a:spcBef>
            </a:pPr>
            <a:r>
              <a:rPr sz="1400" dirty="0">
                <a:latin typeface="Calibri"/>
                <a:cs typeface="Calibri"/>
              </a:rPr>
              <a:t>I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will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posting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couple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29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relatively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common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cases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that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encountered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my </a:t>
            </a:r>
            <a:r>
              <a:rPr sz="1400" spc="-10" dirty="0">
                <a:latin typeface="Calibri"/>
                <a:cs typeface="Calibri"/>
              </a:rPr>
              <a:t>practice...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sz="1400" dirty="0">
                <a:latin typeface="Calibri"/>
                <a:cs typeface="Calibri"/>
              </a:rPr>
              <a:t>Nothing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very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spectacular.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Most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will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like</a:t>
            </a:r>
            <a:r>
              <a:rPr sz="1400" spc="2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memory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boosters.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85"/>
              </a:spcBef>
            </a:pPr>
            <a:r>
              <a:rPr sz="1400" b="1" dirty="0">
                <a:latin typeface="Calibri"/>
                <a:cs typeface="Calibri"/>
              </a:rPr>
              <a:t>Case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1: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ts val="2570"/>
              </a:lnSpc>
              <a:spcBef>
                <a:spcPts val="225"/>
              </a:spcBef>
            </a:pPr>
            <a:r>
              <a:rPr sz="1400" dirty="0">
                <a:latin typeface="Calibri"/>
                <a:cs typeface="Calibri"/>
              </a:rPr>
              <a:t>This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16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year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old</a:t>
            </a:r>
            <a:r>
              <a:rPr sz="1400" spc="27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girl,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saw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few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weeks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ago,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mentally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subnormal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,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and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brought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her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mother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who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noticed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her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scratching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genital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area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every</a:t>
            </a:r>
            <a:endParaRPr sz="1400">
              <a:latin typeface="Calibri"/>
              <a:cs typeface="Calibri"/>
            </a:endParaRPr>
          </a:p>
          <a:p>
            <a:pPr marL="12700" marR="57150">
              <a:lnSpc>
                <a:spcPts val="2560"/>
              </a:lnSpc>
              <a:spcBef>
                <a:spcPts val="5"/>
              </a:spcBef>
            </a:pPr>
            <a:r>
              <a:rPr sz="1400" dirty="0">
                <a:latin typeface="Calibri"/>
                <a:cs typeface="Calibri"/>
              </a:rPr>
              <a:t>now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then.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denied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being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molested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though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couldnt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ask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outrightly,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tried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subtle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about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it).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Duration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known,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mother</a:t>
            </a:r>
            <a:endParaRPr sz="1400">
              <a:latin typeface="Calibri"/>
              <a:cs typeface="Calibri"/>
            </a:endParaRPr>
          </a:p>
          <a:p>
            <a:pPr marL="12700" marR="174625">
              <a:lnSpc>
                <a:spcPts val="2560"/>
              </a:lnSpc>
            </a:pPr>
            <a:r>
              <a:rPr sz="1400" dirty="0">
                <a:latin typeface="Calibri"/>
                <a:cs typeface="Calibri"/>
              </a:rPr>
              <a:t>didnt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know,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patient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didnt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respond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.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Dermoscopy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done,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refused </a:t>
            </a:r>
            <a:r>
              <a:rPr sz="1400" dirty="0">
                <a:latin typeface="Calibri"/>
                <a:cs typeface="Calibri"/>
              </a:rPr>
              <a:t>biopsy..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attaching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clinical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pictures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herewith.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Would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welcome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discussion.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8816237"/>
            <a:ext cx="5258435" cy="675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9370">
              <a:lnSpc>
                <a:spcPct val="1521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Intense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pruritus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lesion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morphology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both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point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favor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vulvar Syringoma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5573902"/>
            <a:ext cx="2365375" cy="315391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63595" y="5643752"/>
            <a:ext cx="3895979" cy="292226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782167"/>
            <a:ext cx="5509895" cy="165353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52500"/>
              </a:lnSpc>
              <a:spcBef>
                <a:spcPts val="105"/>
              </a:spcBef>
            </a:pPr>
            <a:r>
              <a:rPr sz="1400" dirty="0">
                <a:latin typeface="Calibri"/>
                <a:cs typeface="Calibri"/>
              </a:rPr>
              <a:t>Have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seen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only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case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so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far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who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rescinded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orly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topical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steroids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and </a:t>
            </a:r>
            <a:r>
              <a:rPr sz="1400" dirty="0">
                <a:latin typeface="Calibri"/>
                <a:cs typeface="Calibri"/>
              </a:rPr>
              <a:t>developed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irritant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dermatitis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topical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tretinoin.</a:t>
            </a:r>
            <a:r>
              <a:rPr sz="1400" spc="28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Thereafter,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got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lost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to </a:t>
            </a:r>
            <a:r>
              <a:rPr sz="1400" dirty="0">
                <a:latin typeface="Calibri"/>
                <a:cs typeface="Calibri"/>
              </a:rPr>
              <a:t>follow</a:t>
            </a:r>
            <a:r>
              <a:rPr sz="1400" spc="-25" dirty="0">
                <a:latin typeface="Calibri"/>
                <a:cs typeface="Calibri"/>
              </a:rPr>
              <a:t> up.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666666"/>
                </a:solidFill>
                <a:latin typeface="Calibri"/>
                <a:cs typeface="Calibri"/>
              </a:rPr>
              <a:t>Cryotherapy</a:t>
            </a:r>
            <a:r>
              <a:rPr sz="1400" spc="-2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666666"/>
                </a:solidFill>
                <a:latin typeface="Calibri"/>
                <a:cs typeface="Calibri"/>
              </a:rPr>
              <a:t>may</a:t>
            </a:r>
            <a:r>
              <a:rPr sz="1400" spc="-2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666666"/>
                </a:solidFill>
                <a:latin typeface="Calibri"/>
                <a:cs typeface="Calibri"/>
              </a:rPr>
              <a:t>be</a:t>
            </a:r>
            <a:r>
              <a:rPr sz="1400" spc="-1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666666"/>
                </a:solidFill>
                <a:latin typeface="Calibri"/>
                <a:cs typeface="Calibri"/>
              </a:rPr>
              <a:t>tried.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060927"/>
            <a:ext cx="5724525" cy="2632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26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My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diagnosis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too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vulvar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syringoma,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given</a:t>
            </a:r>
            <a:r>
              <a:rPr sz="1400" spc="140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cetirizine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tablet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10 </a:t>
            </a:r>
            <a:r>
              <a:rPr sz="1400" dirty="0">
                <a:latin typeface="Calibri"/>
                <a:cs typeface="Calibri"/>
              </a:rPr>
              <a:t>mg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evening.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hasnt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come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follow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up.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Vulvar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syringoma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known</a:t>
            </a:r>
            <a:r>
              <a:rPr sz="1400" spc="-25" dirty="0">
                <a:latin typeface="Calibri"/>
                <a:cs typeface="Calibri"/>
              </a:rPr>
              <a:t> to </a:t>
            </a:r>
            <a:r>
              <a:rPr sz="1400" dirty="0">
                <a:latin typeface="Calibri"/>
                <a:cs typeface="Calibri"/>
              </a:rPr>
              <a:t>be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pruritic,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esp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during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menstruation,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sweat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inducing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activities....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Best </a:t>
            </a:r>
            <a:r>
              <a:rPr sz="1400" dirty="0">
                <a:latin typeface="Calibri"/>
                <a:cs typeface="Calibri"/>
              </a:rPr>
              <a:t>possible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treatment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electrofulguration,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or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laser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ablation.</a:t>
            </a:r>
            <a:r>
              <a:rPr sz="1400" spc="28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Tried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10" dirty="0">
                <a:latin typeface="Calibri"/>
                <a:cs typeface="Calibri"/>
              </a:rPr>
              <a:t> search </a:t>
            </a:r>
            <a:r>
              <a:rPr sz="1400" dirty="0">
                <a:latin typeface="Calibri"/>
                <a:cs typeface="Calibri"/>
              </a:rPr>
              <a:t>literature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medical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therapy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-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topical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retinoids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tacrolimus,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but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invariably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, </a:t>
            </a:r>
            <a:r>
              <a:rPr sz="1400" dirty="0">
                <a:latin typeface="Calibri"/>
                <a:cs typeface="Calibri"/>
              </a:rPr>
              <a:t>excision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ablation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modality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choice.</a:t>
            </a:r>
            <a:endParaRPr sz="1400">
              <a:latin typeface="Calibri"/>
              <a:cs typeface="Calibri"/>
            </a:endParaRPr>
          </a:p>
          <a:p>
            <a:pPr marL="12700" marR="741680">
              <a:lnSpc>
                <a:spcPts val="257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Interestingly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other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forms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described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-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giant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syringoma,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milia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like</a:t>
            </a:r>
            <a:r>
              <a:rPr sz="1400" spc="275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,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2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lichenoid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variety.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6418554"/>
            <a:ext cx="5720080" cy="3282950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1400" b="1" dirty="0">
                <a:latin typeface="Calibri"/>
                <a:cs typeface="Calibri"/>
              </a:rPr>
              <a:t>Case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2: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sz="1400" dirty="0">
                <a:latin typeface="Calibri"/>
                <a:cs typeface="Calibri"/>
              </a:rPr>
              <a:t>37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year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old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lady,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known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case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AML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chemotherapy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17</a:t>
            </a:r>
            <a:r>
              <a:rPr sz="1400" spc="-10" dirty="0">
                <a:latin typeface="Calibri"/>
                <a:cs typeface="Calibri"/>
              </a:rPr>
              <a:t> cycles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52600"/>
              </a:lnSpc>
              <a:spcBef>
                <a:spcPts val="5"/>
              </a:spcBef>
            </a:pPr>
            <a:r>
              <a:rPr sz="1400" dirty="0">
                <a:latin typeface="Calibri"/>
                <a:cs typeface="Calibri"/>
              </a:rPr>
              <a:t>given,</a:t>
            </a:r>
            <a:r>
              <a:rPr sz="1400" spc="2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developed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initially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itchy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genital</a:t>
            </a:r>
            <a:r>
              <a:rPr sz="1400" spc="28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swelling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which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later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became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painful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15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days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duration.</a:t>
            </a:r>
            <a:r>
              <a:rPr sz="1400" spc="29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been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given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courses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antibiotics-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IV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cefotaxim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and </a:t>
            </a:r>
            <a:r>
              <a:rPr sz="1400" dirty="0">
                <a:latin typeface="Calibri"/>
                <a:cs typeface="Calibri"/>
              </a:rPr>
              <a:t>Meropenem,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topical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ketoconazole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cream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temporary</a:t>
            </a:r>
            <a:endParaRPr sz="1400">
              <a:latin typeface="Calibri"/>
              <a:cs typeface="Calibri"/>
            </a:endParaRPr>
          </a:p>
          <a:p>
            <a:pPr marL="12700" marR="100330">
              <a:lnSpc>
                <a:spcPts val="2570"/>
              </a:lnSpc>
              <a:spcBef>
                <a:spcPts val="219"/>
              </a:spcBef>
            </a:pPr>
            <a:r>
              <a:rPr sz="1400" dirty="0">
                <a:latin typeface="Calibri"/>
                <a:cs typeface="Calibri"/>
              </a:rPr>
              <a:t>improvement,</a:t>
            </a:r>
            <a:r>
              <a:rPr sz="1400" spc="2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later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recurrence.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Examination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revealed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tender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indurated </a:t>
            </a:r>
            <a:r>
              <a:rPr sz="1400" dirty="0">
                <a:latin typeface="Calibri"/>
                <a:cs typeface="Calibri"/>
              </a:rPr>
              <a:t>edematous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swelling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involving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left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labia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majora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inner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thigh,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mostly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intact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,</a:t>
            </a:r>
            <a:endParaRPr sz="1400">
              <a:latin typeface="Calibri"/>
              <a:cs typeface="Calibri"/>
            </a:endParaRPr>
          </a:p>
          <a:p>
            <a:pPr marL="12700" marR="186690">
              <a:lnSpc>
                <a:spcPts val="2560"/>
              </a:lnSpc>
            </a:pPr>
            <a:r>
              <a:rPr sz="1400" dirty="0">
                <a:latin typeface="Calibri"/>
                <a:cs typeface="Calibri"/>
              </a:rPr>
              <a:t>with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few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areas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erosion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pseudovesiculation.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Inguinal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were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bilateral </a:t>
            </a:r>
            <a:r>
              <a:rPr sz="1400" dirty="0">
                <a:latin typeface="Calibri"/>
                <a:cs typeface="Calibri"/>
              </a:rPr>
              <a:t>palpable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tender.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55"/>
              </a:spcBef>
            </a:pPr>
            <a:r>
              <a:rPr sz="1400" dirty="0">
                <a:latin typeface="Calibri"/>
                <a:cs typeface="Calibri"/>
              </a:rPr>
              <a:t>What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diagnosis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?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94333"/>
            <a:ext cx="27736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What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investigations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may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required?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1247520"/>
            <a:ext cx="4298950" cy="573150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9499803"/>
            <a:ext cx="3805554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Vulvar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lymphangiectasia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differentials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914399"/>
            <a:ext cx="5731509" cy="76422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1109826"/>
            <a:ext cx="5555615" cy="2628900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sz="1400" dirty="0">
                <a:latin typeface="Calibri"/>
                <a:cs typeface="Calibri"/>
              </a:rPr>
              <a:t>But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view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extreme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tenderness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pain,</a:t>
            </a:r>
            <a:r>
              <a:rPr sz="1400" spc="28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chemo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ts val="2570"/>
              </a:lnSpc>
              <a:spcBef>
                <a:spcPts val="220"/>
              </a:spcBef>
            </a:pPr>
            <a:r>
              <a:rPr sz="1400" dirty="0">
                <a:latin typeface="Calibri"/>
                <a:cs typeface="Calibri"/>
              </a:rPr>
              <a:t>induced</a:t>
            </a:r>
            <a:r>
              <a:rPr sz="1400" spc="2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immunsuppression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also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considered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abscess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formation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fibrosis,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Cutaneous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metastasis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another</a:t>
            </a:r>
            <a:r>
              <a:rPr sz="1400" spc="-10" dirty="0">
                <a:latin typeface="Calibri"/>
                <a:cs typeface="Calibri"/>
              </a:rPr>
              <a:t> Differential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Calibri"/>
                <a:cs typeface="Calibri"/>
              </a:rPr>
              <a:t>Biopsy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done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85"/>
              </a:spcBef>
            </a:pPr>
            <a:r>
              <a:rPr sz="1400" dirty="0">
                <a:latin typeface="Calibri"/>
                <a:cs typeface="Calibri"/>
              </a:rPr>
              <a:t>I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don't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have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photomicrograph,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but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this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report.</a:t>
            </a:r>
            <a:endParaRPr sz="1400">
              <a:latin typeface="Calibri"/>
              <a:cs typeface="Calibri"/>
            </a:endParaRPr>
          </a:p>
          <a:p>
            <a:pPr marL="12700" marR="220979">
              <a:lnSpc>
                <a:spcPts val="2570"/>
              </a:lnSpc>
              <a:spcBef>
                <a:spcPts val="90"/>
              </a:spcBef>
            </a:pPr>
            <a:r>
              <a:rPr sz="1400" dirty="0">
                <a:latin typeface="Calibri"/>
                <a:cs typeface="Calibri"/>
              </a:rPr>
              <a:t>And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also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attaching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follow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up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pic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patient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after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weeks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IV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and </a:t>
            </a:r>
            <a:r>
              <a:rPr sz="1400" dirty="0">
                <a:latin typeface="Calibri"/>
                <a:cs typeface="Calibri"/>
              </a:rPr>
              <a:t>oral</a:t>
            </a:r>
            <a:r>
              <a:rPr sz="1400" spc="27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Amoxclav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continuing</a:t>
            </a:r>
            <a:r>
              <a:rPr sz="1400" spc="27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topical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luliconazole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170044"/>
            <a:ext cx="2638298" cy="35178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7802791"/>
            <a:ext cx="5731509" cy="189927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A73E8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4144</Words>
  <Application>Microsoft Office PowerPoint</Application>
  <PresentationFormat>Custom</PresentationFormat>
  <Paragraphs>369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Arial Rounded MT Bold</vt:lpstr>
      <vt:lpstr>Calibri</vt:lpstr>
      <vt:lpstr>Office Theme</vt:lpstr>
      <vt:lpstr>PowerPoint Presentation</vt:lpstr>
      <vt:lpstr>IADVL EC 2022</vt:lpstr>
      <vt:lpstr>PowerPoint Presentation</vt:lpstr>
      <vt:lpstr>IADVL Academy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Satish Babu Athota</dc:creator>
  <cp:lastModifiedBy>Satish Babu Athota</cp:lastModifiedBy>
  <cp:revision>3</cp:revision>
  <dcterms:created xsi:type="dcterms:W3CDTF">2023-03-05T13:27:15Z</dcterms:created>
  <dcterms:modified xsi:type="dcterms:W3CDTF">2023-03-07T02:28:16Z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2023-03-05T00:00:00Z</vt:filetime>
  </property>
  <property fmtid="{D5CDD505-2E9C-101B-9397-08002B2CF9AE}" pid="3" name="Creator">
    <vt:lpwstr>Microsoft® Word 2016</vt:lpwstr>
  </property>
  <property fmtid="{D5CDD505-2E9C-101B-9397-08002B2CF9AE}" pid="4" name="LastSaved">
    <vt:filetime>2023-03-05T00:00:00Z</vt:filetime>
  </property>
  <property fmtid="{D5CDD505-2E9C-101B-9397-08002B2CF9AE}" pid="5" name="Producer">
    <vt:lpwstr>Microsoft® Word 2016</vt:lpwstr>
  </property>
</Properties>
</file>